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8" r:id="rId3"/>
    <p:sldId id="273" r:id="rId4"/>
    <p:sldId id="271" r:id="rId5"/>
    <p:sldId id="274" r:id="rId6"/>
    <p:sldId id="275" r:id="rId7"/>
  </p:sldIdLst>
  <p:sldSz cx="7559040" cy="10259060"/>
  <p:notesSz cx="6858000" cy="9144000"/>
  <p:custDataLst>
    <p:tags r:id="rId11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14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gs" Target="tags/tag7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743256" y="1367894"/>
            <a:ext cx="6075504" cy="3845183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66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743256" y="5326170"/>
            <a:ext cx="6075504" cy="2202633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1865" spc="200">
                <a:uFillTx/>
              </a:defRPr>
            </a:lvl1pPr>
            <a:lvl2pPr marL="354965" indent="0" algn="ctr">
              <a:buNone/>
              <a:defRPr sz="1555"/>
            </a:lvl2pPr>
            <a:lvl3pPr marL="710565" indent="0" algn="ctr">
              <a:buNone/>
              <a:defRPr sz="1400"/>
            </a:lvl3pPr>
            <a:lvl4pPr marL="1065530" indent="0" algn="ctr">
              <a:buNone/>
              <a:defRPr sz="1245"/>
            </a:lvl4pPr>
            <a:lvl5pPr marL="1421130" indent="0" algn="ctr">
              <a:buNone/>
              <a:defRPr sz="1245"/>
            </a:lvl5pPr>
            <a:lvl6pPr marL="1776095" indent="0" algn="ctr">
              <a:buNone/>
              <a:defRPr sz="1245"/>
            </a:lvl6pPr>
            <a:lvl7pPr marL="2131060" indent="0" algn="ctr">
              <a:buNone/>
              <a:defRPr sz="1245"/>
            </a:lvl7pPr>
            <a:lvl8pPr marL="2486660" indent="0" algn="ctr">
              <a:buNone/>
              <a:defRPr sz="1245"/>
            </a:lvl8pPr>
            <a:lvl9pPr marL="2841625" indent="0" algn="ctr">
              <a:buNone/>
              <a:defRPr sz="1245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379440" y="9446008"/>
            <a:ext cx="1674000" cy="473916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2551920" y="9446008"/>
            <a:ext cx="2455200" cy="473916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5504112" y="9446008"/>
            <a:ext cx="1674000" cy="473916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/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0.jpeg"/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6.pn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9e4f703bdd00a5e7ad919873e8f59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925" y="17145"/>
            <a:ext cx="7548245" cy="1025842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10274" y="1446056"/>
            <a:ext cx="1425279" cy="25804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9634" y="4471140"/>
            <a:ext cx="1699531" cy="839377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1595" y="5784226"/>
            <a:ext cx="1782639" cy="1167649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9634" y="7309233"/>
            <a:ext cx="1682910" cy="105545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58823" y="573436"/>
            <a:ext cx="1151028" cy="16621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1000">
                <a:latin typeface="MingLiU"/>
                <a:ea typeface="MingLiU"/>
              </a:rPr>
              <a:t>单玻系列单晶组件</a:t>
            </a:r>
            <a:endParaRPr lang="zh-TW" sz="1000">
              <a:latin typeface="MingLiU"/>
              <a:ea typeface="MingLiU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922936" y="594213"/>
            <a:ext cx="810290" cy="13712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900" b="1">
                <a:latin typeface="Arial" panose="020B0604020202020204"/>
              </a:rPr>
              <a:t>GCL-M8/72H</a:t>
            </a:r>
            <a:endParaRPr lang="en-US" sz="900" b="1">
              <a:latin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364837" y="498640"/>
            <a:ext cx="1512542" cy="34073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200" b="1">
                <a:solidFill>
                  <a:srgbClr val="1F78BB"/>
                </a:solidFill>
                <a:latin typeface="Arial" panose="020B0604020202020204"/>
              </a:rPr>
              <a:t>440・475W</a:t>
            </a:r>
            <a:endParaRPr lang="en-US" sz="2200" b="1">
              <a:solidFill>
                <a:srgbClr val="1F78BB"/>
              </a:solidFill>
              <a:latin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19989" y="1205047"/>
            <a:ext cx="1030523" cy="1537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电性能録</a:t>
            </a:r>
            <a:r>
              <a:rPr lang="en-US" sz="900" b="1">
                <a:latin typeface="Arial" panose="020B0604020202020204"/>
              </a:rPr>
              <a:t>I STC</a:t>
            </a:r>
            <a:endParaRPr lang="en-US" sz="900" b="1">
              <a:latin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56527" y="1188426"/>
            <a:ext cx="519417" cy="1537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1000">
                <a:latin typeface="MingLiU"/>
                <a:ea typeface="MingLiU"/>
              </a:rPr>
              <a:t>组件尺寸</a:t>
            </a:r>
            <a:endParaRPr lang="zh-TW" sz="1000">
              <a:latin typeface="MingLiU"/>
              <a:ea typeface="MingLiU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07523" y="2555530"/>
            <a:ext cx="1803415" cy="10388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500" b="1">
                <a:latin typeface="Arial" panose="020B0604020202020204"/>
              </a:rPr>
              <a:t>* STC</a:t>
            </a:r>
            <a:r>
              <a:rPr lang="zh-TW" sz="450">
                <a:latin typeface="MingLiU"/>
                <a:ea typeface="MingLiU"/>
              </a:rPr>
              <a:t>测试条件:大气质</a:t>
            </a:r>
            <a:r>
              <a:rPr lang="en-US" sz="450">
                <a:latin typeface="MingLiU"/>
              </a:rPr>
              <a:t>・</a:t>
            </a:r>
            <a:r>
              <a:rPr lang="en-US" sz="500" b="1">
                <a:latin typeface="Arial" panose="020B0604020202020204"/>
              </a:rPr>
              <a:t>AML5</a:t>
            </a:r>
            <a:r>
              <a:rPr lang="zh-TW" sz="500" b="1">
                <a:latin typeface="Arial" panose="020B0604020202020204"/>
                <a:ea typeface="Arial" panose="020B0604020202020204"/>
              </a:rPr>
              <a:t>,</a:t>
            </a:r>
            <a:r>
              <a:rPr lang="zh-TW" sz="450">
                <a:latin typeface="MingLiU"/>
                <a:ea typeface="MingLiU"/>
              </a:rPr>
              <a:t>福照度</a:t>
            </a:r>
            <a:r>
              <a:rPr lang="en-US" sz="500" b="1">
                <a:latin typeface="Arial" panose="020B0604020202020204"/>
              </a:rPr>
              <a:t>1000W/nt</a:t>
            </a:r>
            <a:r>
              <a:rPr lang="zh-TW" sz="500" b="1">
                <a:latin typeface="Arial" panose="020B0604020202020204"/>
                <a:ea typeface="Arial" panose="020B0604020202020204"/>
              </a:rPr>
              <a:t>,</a:t>
            </a:r>
            <a:r>
              <a:rPr lang="zh-TW" sz="450">
                <a:latin typeface="MingLiU"/>
                <a:ea typeface="MingLiU"/>
              </a:rPr>
              <a:t>电池温度</a:t>
            </a:r>
            <a:r>
              <a:rPr lang="en-US" sz="500" b="1">
                <a:latin typeface="Arial" panose="020B0604020202020204"/>
              </a:rPr>
              <a:t>25</a:t>
            </a:r>
            <a:r>
              <a:rPr lang="en-US" sz="600" b="1">
                <a:latin typeface="宋体" panose="02010600030101010101" pitchFamily="2" charset="-122"/>
              </a:rPr>
              <a:t>，</a:t>
            </a:r>
            <a:r>
              <a:rPr lang="en-US" sz="500" b="1">
                <a:latin typeface="Arial" panose="020B0604020202020204"/>
              </a:rPr>
              <a:t>C</a:t>
            </a:r>
            <a:endParaRPr lang="en-US" sz="500" b="1">
              <a:latin typeface="Arial" panose="020B0604020202020204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/>
        </p:nvGraphicFramePr>
        <p:xfrm>
          <a:off x="407523" y="1437745"/>
          <a:ext cx="4657725" cy="1075690"/>
        </p:xfrm>
        <a:graphic>
          <a:graphicData uri="http://schemas.openxmlformats.org/drawingml/2006/table">
            <a:tbl>
              <a:tblPr/>
              <a:tblGrid>
                <a:gridCol w="1043305"/>
                <a:gridCol w="481330"/>
                <a:gridCol w="357505"/>
                <a:gridCol w="382270"/>
                <a:gridCol w="391160"/>
                <a:gridCol w="336550"/>
                <a:gridCol w="436245"/>
                <a:gridCol w="386080"/>
                <a:gridCol w="386080"/>
                <a:gridCol w="457200"/>
              </a:tblGrid>
              <a:tr h="16192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功率輸出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en-US" sz="500">
                          <a:latin typeface="Arial" panose="020B0604020202020204"/>
                        </a:rPr>
                        <a:t>Pmax(W)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440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445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450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455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en-US" sz="650">
                          <a:latin typeface="Arial" panose="020B0604020202020204"/>
                        </a:rPr>
                        <a:t>460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465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470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475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最大功率点的工作电压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65100"/>
                      <a:r>
                        <a:rPr lang="en-US" sz="500">
                          <a:latin typeface="Arial" panose="020B0604020202020204"/>
                        </a:rPr>
                        <a:t>Vmp(V)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41.40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41.75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42.10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42.41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en-US" sz="650">
                          <a:latin typeface="Arial" panose="020B0604020202020204"/>
                        </a:rPr>
                        <a:t>42.76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43.10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43.44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43.78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最大功率点的工作电流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65100"/>
                      <a:r>
                        <a:rPr lang="en-US" sz="500">
                          <a:latin typeface="Arial" panose="020B0604020202020204"/>
                        </a:rPr>
                        <a:t>Imp(A)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10,63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10,66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10,69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10,73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en-US" sz="650">
                          <a:latin typeface="Arial" panose="020B0604020202020204"/>
                        </a:rPr>
                        <a:t>10,76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10,79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10.82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10.85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03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开路电压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65100"/>
                      <a:r>
                        <a:rPr lang="en-US" sz="500">
                          <a:latin typeface="Arial" panose="020B0604020202020204"/>
                        </a:rPr>
                        <a:t>Voc(V)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49.25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49.55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49.84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50.10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en-US" sz="650">
                          <a:latin typeface="Arial" panose="020B0604020202020204"/>
                        </a:rPr>
                        <a:t>50.39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50.68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50.96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51.25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短路电流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en-US" sz="500">
                          <a:latin typeface="Arial" panose="020B0604020202020204"/>
                        </a:rPr>
                        <a:t>lsc(A)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11.28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11.31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11.34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11.37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en-US" sz="650">
                          <a:latin typeface="Arial" panose="020B0604020202020204"/>
                        </a:rPr>
                        <a:t>11.40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11.43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11.47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11.50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组件效率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zh-CN" sz="500">
                          <a:latin typeface="Arial" panose="020B0604020202020204"/>
                          <a:ea typeface="Arial" panose="020B0604020202020204"/>
                        </a:rPr>
                        <a:t>(%)</a:t>
                      </a:r>
                      <a:endParaRPr lang="zh-CN" sz="50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20,2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20,5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20,7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20,9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en-US" sz="650">
                          <a:latin typeface="Arial" panose="020B0604020202020204"/>
                        </a:rPr>
                        <a:t>21,2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21.4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21,6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21,9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功率公差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en-US" sz="500">
                          <a:latin typeface="Arial" panose="020B0604020202020204"/>
                        </a:rPr>
                        <a:t>(W]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0~+5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4" name="矩形 13"/>
          <p:cNvSpPr/>
          <p:nvPr/>
        </p:nvSpPr>
        <p:spPr>
          <a:xfrm>
            <a:off x="415834" y="2779919"/>
            <a:ext cx="1163494" cy="1537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电性能参数</a:t>
            </a:r>
            <a:r>
              <a:rPr lang="en-US" sz="900" b="1">
                <a:latin typeface="Arial" panose="020B0604020202020204"/>
              </a:rPr>
              <a:t>I NMOT</a:t>
            </a:r>
            <a:endParaRPr lang="en-US" sz="900" b="1">
              <a:latin typeface="Arial" panose="020B0604020202020204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407523" y="3025083"/>
          <a:ext cx="4657725" cy="1287780"/>
        </p:xfrm>
        <a:graphic>
          <a:graphicData uri="http://schemas.openxmlformats.org/drawingml/2006/table">
            <a:tbl>
              <a:tblPr/>
              <a:tblGrid>
                <a:gridCol w="1038860"/>
                <a:gridCol w="481965"/>
                <a:gridCol w="357505"/>
                <a:gridCol w="382270"/>
                <a:gridCol w="386080"/>
                <a:gridCol w="386715"/>
                <a:gridCol w="386715"/>
                <a:gridCol w="386080"/>
                <a:gridCol w="386080"/>
                <a:gridCol w="465455"/>
              </a:tblGrid>
              <a:tr h="15811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最大功率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en-US" sz="500">
                          <a:latin typeface="Arial" panose="020B0604020202020204"/>
                        </a:rPr>
                        <a:t>Pmax [W)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321.D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324.8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50">
                          <a:latin typeface="Arial" panose="020B0604020202020204"/>
                        </a:rPr>
                        <a:t>328.6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332.4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336.2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340.D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343.9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347.7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最大功率点的工作电压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500">
                          <a:latin typeface="Arial" panose="020B0604020202020204"/>
                        </a:rPr>
                        <a:t>Vmp </a:t>
                      </a:r>
                      <a:r>
                        <a:rPr lang="zh-TW" sz="500">
                          <a:latin typeface="Arial" panose="020B0604020202020204"/>
                          <a:ea typeface="Arial" panose="020B0604020202020204"/>
                        </a:rPr>
                        <a:t>(V)</a:t>
                      </a:r>
                      <a:endParaRPr lang="zh-TW" sz="50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37.84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38,13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50">
                          <a:latin typeface="Arial" panose="020B0604020202020204"/>
                        </a:rPr>
                        <a:t>38.42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38,71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39,00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39,29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39.58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39.87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最大功率点的工作电流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500">
                          <a:latin typeface="Arial" panose="020B0604020202020204"/>
                        </a:rPr>
                        <a:t>Imp (A)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8.48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8.52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50">
                          <a:latin typeface="Arial" panose="020B0604020202020204"/>
                        </a:rPr>
                        <a:t>8.55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8.59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8.62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8.65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8.69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8.72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开路电压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03200"/>
                      <a:r>
                        <a:rPr lang="en-US" sz="500">
                          <a:latin typeface="Arial" panose="020B0604020202020204"/>
                        </a:rPr>
                        <a:t>Voc(V)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45.56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45.82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50">
                          <a:latin typeface="Arial" panose="020B0604020202020204"/>
                        </a:rPr>
                        <a:t>46.08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46.34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46.6</a:t>
                      </a:r>
                      <a:r>
                        <a:rPr lang="en-US" sz="600">
                          <a:latin typeface="MingLiU"/>
                        </a:rPr>
                        <a:t>。</a:t>
                      </a:r>
                      <a:endParaRPr lang="en-US" sz="600">
                        <a:latin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46.86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47.12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47.38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859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短路电流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03200"/>
                      <a:r>
                        <a:rPr lang="en-US" sz="500">
                          <a:latin typeface="Arial" panose="020B0604020202020204"/>
                        </a:rPr>
                        <a:t>Isc (A)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9.12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9.14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50">
                          <a:latin typeface="Arial" panose="020B0604020202020204"/>
                        </a:rPr>
                        <a:t>9,17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9,19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9,22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9,25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9,27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9,30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523875">
                <a:tc gridSpan="3">
                  <a:txBody>
                    <a:bodyPr>
                      <a:spAutoFit/>
                    </a:bodyPr>
                    <a:p>
                      <a:pPr indent="0">
                        <a:spcAft>
                          <a:spcPts val="770"/>
                        </a:spcAft>
                      </a:pPr>
                      <a:r>
                        <a:rPr lang="en-US" sz="500" b="1">
                          <a:latin typeface="Arial" panose="020B0604020202020204"/>
                        </a:rPr>
                        <a:t>“NM0T</a:t>
                      </a:r>
                      <a:r>
                        <a:rPr lang="zh-TW" sz="450">
                          <a:latin typeface="MingLiU"/>
                          <a:ea typeface="MingLiU"/>
                        </a:rPr>
                        <a:t>测试条件：辐照度</a:t>
                      </a:r>
                      <a:r>
                        <a:rPr lang="en-US" sz="500" b="1">
                          <a:latin typeface="Arial" panose="020B0604020202020204"/>
                        </a:rPr>
                        <a:t>800W/m</a:t>
                      </a:r>
                      <a:r>
                        <a:rPr lang="en-US" sz="500" b="1" baseline="30000">
                          <a:latin typeface="Arial" panose="020B0604020202020204"/>
                        </a:rPr>
                        <a:t>2</a:t>
                      </a:r>
                      <a:r>
                        <a:rPr lang="en-US" sz="500" b="1">
                          <a:latin typeface="Arial" panose="020B0604020202020204"/>
                        </a:rPr>
                        <a:t>»</a:t>
                      </a:r>
                      <a:r>
                        <a:rPr lang="zh-TW" sz="450">
                          <a:latin typeface="MingLiU"/>
                          <a:ea typeface="MingLiU"/>
                        </a:rPr>
                        <a:t>环境温度</a:t>
                      </a:r>
                      <a:r>
                        <a:rPr lang="en-US" sz="500" b="1">
                          <a:latin typeface="Arial" panose="020B0604020202020204"/>
                        </a:rPr>
                        <a:t>20C </a:t>
                      </a:r>
                      <a:r>
                        <a:rPr lang="zh-TW" sz="450">
                          <a:latin typeface="MingLiU"/>
                          <a:ea typeface="MingLiU"/>
                        </a:rPr>
                        <a:t>网</a:t>
                      </a:r>
                      <a:r>
                        <a:rPr lang="en-US" sz="500" b="1">
                          <a:latin typeface="Arial" panose="020B0604020202020204"/>
                        </a:rPr>
                        <a:t>$lm/s</a:t>
                      </a:r>
                      <a:endParaRPr lang="en-US" sz="500" b="1">
                        <a:latin typeface="Arial" panose="020B0604020202020204"/>
                      </a:endParaRPr>
                    </a:p>
                    <a:p>
                      <a:pPr indent="0"/>
                      <a:r>
                        <a:rPr lang="zh-TW" sz="1000">
                          <a:latin typeface="MingLiU"/>
                          <a:ea typeface="MingLiU"/>
                        </a:rPr>
                        <a:t>结构性能</a:t>
                      </a:r>
                      <a:endParaRPr lang="zh-TW" sz="10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25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407523" y="4325703"/>
            <a:ext cx="2547220" cy="15790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电迎雌</a:t>
            </a:r>
            <a:r>
              <a:rPr lang="en-US" sz="600">
                <a:latin typeface="MingLiU"/>
              </a:rPr>
              <a:t>........</a:t>
            </a:r>
            <a:r>
              <a:rPr lang="zh-TW" sz="600">
                <a:latin typeface="MingLiU"/>
                <a:ea typeface="MingLiU"/>
              </a:rPr>
              <a:t>—</a:t>
            </a:r>
            <a:r>
              <a:rPr lang="en-US" sz="600">
                <a:latin typeface="MingLiU"/>
              </a:rPr>
              <a:t>........</a:t>
            </a:r>
            <a:r>
              <a:rPr lang="zh-TW" sz="600">
                <a:latin typeface="MingLiU"/>
                <a:ea typeface="MingLiU"/>
              </a:rPr>
              <a:t>_</a:t>
            </a:r>
            <a:r>
              <a:rPr lang="en-US" sz="600">
                <a:latin typeface="MingLiU"/>
              </a:rPr>
              <a:t>........</a:t>
            </a:r>
            <a:r>
              <a:rPr lang="zh-TW" sz="600">
                <a:latin typeface="MingLiU"/>
                <a:ea typeface="MingLiU"/>
              </a:rPr>
              <a:t>_</a:t>
            </a:r>
            <a:r>
              <a:rPr lang="en-US" sz="600">
                <a:latin typeface="MingLiU"/>
              </a:rPr>
              <a:t>........</a:t>
            </a:r>
            <a:r>
              <a:rPr lang="zh-TW" sz="600">
                <a:latin typeface="MingLiU"/>
                <a:ea typeface="MingLiU"/>
              </a:rPr>
              <a:t>_</a:t>
            </a:r>
            <a:r>
              <a:rPr lang="en-US" sz="600">
                <a:latin typeface="MingLiU"/>
              </a:rPr>
              <a:t>.........</a:t>
            </a:r>
            <a:r>
              <a:rPr lang="zh-TW" sz="600">
                <a:latin typeface="MingLiU"/>
                <a:ea typeface="MingLiU"/>
              </a:rPr>
              <a:t>_</a:t>
            </a:r>
            <a:r>
              <a:rPr lang="en-US" sz="600">
                <a:latin typeface="MingLiU"/>
              </a:rPr>
              <a:t>.........</a:t>
            </a:r>
            <a:r>
              <a:rPr lang="zh-TW" sz="600">
                <a:latin typeface="MingLiU"/>
                <a:ea typeface="MingLiU"/>
              </a:rPr>
              <a:t>_</a:t>
            </a:r>
            <a:r>
              <a:rPr lang="en-US" sz="600">
                <a:latin typeface="MingLiU"/>
              </a:rPr>
              <a:t>.........</a:t>
            </a:r>
            <a:r>
              <a:rPr lang="zh-TW" sz="600">
                <a:latin typeface="MingLiU"/>
                <a:ea typeface="MingLiU"/>
              </a:rPr>
              <a:t>虫但</a:t>
            </a:r>
            <a:r>
              <a:rPr lang="zh-TW" sz="650">
                <a:latin typeface="Arial" panose="020B0604020202020204"/>
                <a:ea typeface="Arial" panose="020B0604020202020204"/>
              </a:rPr>
              <a:t>6</a:t>
            </a:r>
            <a:r>
              <a:rPr lang="zh-TW" sz="600">
                <a:latin typeface="MingLiU"/>
                <a:ea typeface="MingLiU"/>
              </a:rPr>
              <a:t>.丝</a:t>
            </a:r>
            <a:endParaRPr lang="zh-TW" sz="600">
              <a:latin typeface="MingLiU"/>
              <a:ea typeface="MingLiU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07523" y="6025235"/>
            <a:ext cx="1001436" cy="955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450">
                <a:latin typeface="MingLiU"/>
              </a:rPr>
              <a:t>*</a:t>
            </a:r>
            <a:r>
              <a:rPr lang="zh-TW" sz="450">
                <a:latin typeface="MingLiU"/>
                <a:ea typeface="MingLiU"/>
              </a:rPr>
              <a:t>详细信息请参见</a:t>
            </a:r>
            <a:r>
              <a:rPr lang="en-US" sz="500" b="1">
                <a:latin typeface="Arial" panose="020B0604020202020204"/>
              </a:rPr>
              <a:t>GCL5I</a:t>
            </a:r>
            <a:r>
              <a:rPr lang="zh-TW" sz="450">
                <a:latin typeface="MingLiU"/>
                <a:ea typeface="MingLiU"/>
              </a:rPr>
              <a:t>安装说明书</a:t>
            </a:r>
            <a:endParaRPr lang="zh-TW" sz="450">
              <a:latin typeface="MingLiU"/>
              <a:ea typeface="MingLiU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407523" y="4491917"/>
          <a:ext cx="4649470" cy="1499870"/>
        </p:xfrm>
        <a:graphic>
          <a:graphicData uri="http://schemas.openxmlformats.org/drawingml/2006/table">
            <a:tbl>
              <a:tblPr/>
              <a:tblGrid>
                <a:gridCol w="1229360"/>
                <a:gridCol w="3420110"/>
              </a:tblGrid>
              <a:tr h="12065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组件尺寸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marL="738505" indent="0"/>
                      <a:r>
                        <a:rPr lang="en-US" sz="650">
                          <a:latin typeface="Arial" panose="020B0604020202020204"/>
                        </a:rPr>
                        <a:t>2094x1038x35 mm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再量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38505" indent="0"/>
                      <a:r>
                        <a:rPr lang="en-US" sz="650">
                          <a:latin typeface="Arial" panose="020B0604020202020204"/>
                        </a:rPr>
                        <a:t>23.3 kg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玻璃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38505" indent="0"/>
                      <a:r>
                        <a:rPr lang="en-US" sz="650">
                          <a:latin typeface="Arial" panose="020B0604020202020204"/>
                        </a:rPr>
                        <a:t>3.2 mm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高透、减反射镀膜钢化玻瑞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748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背板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marL="738505" indent="0"/>
                      <a:r>
                        <a:rPr lang="zh-TW" sz="600">
                          <a:latin typeface="MingLiU"/>
                          <a:ea typeface="MingLiU"/>
                        </a:rPr>
                        <a:t>白百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边框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38505" indent="0"/>
                      <a:r>
                        <a:rPr lang="zh-TW" sz="600">
                          <a:latin typeface="MingLiU"/>
                          <a:ea typeface="MingLiU"/>
                        </a:rPr>
                        <a:t>阳极氧化膜铝合金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303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接线盒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38505" indent="0"/>
                      <a:r>
                        <a:rPr lang="zh-TW" sz="600">
                          <a:latin typeface="MingLiU"/>
                          <a:ea typeface="MingLiU"/>
                        </a:rPr>
                        <a:t>防护等级</a:t>
                      </a:r>
                      <a:r>
                        <a:rPr lang="en-US" sz="650">
                          <a:latin typeface="Arial" panose="020B0604020202020204"/>
                        </a:rPr>
                        <a:t>IP68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电缆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38505" indent="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4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平方基米，正负极线长</a:t>
                      </a:r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230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基米光伏专用电缆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811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二极管数量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38505" indent="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3</a:t>
                      </a:r>
                      <a:endParaRPr lang="zh-TW" sz="65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748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风压/雪压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marL="738505" indent="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2400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峋</a:t>
                      </a:r>
                      <a:r>
                        <a:rPr lang="en-US" sz="650">
                          <a:latin typeface="Arial" panose="020B0604020202020204"/>
                        </a:rPr>
                        <a:t>54001M*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连接器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38505" indent="0"/>
                      <a:r>
                        <a:rPr lang="en-US" sz="650">
                          <a:latin typeface="Arial" panose="020B0604020202020204"/>
                        </a:rPr>
                        <a:t>MC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兼容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407523" y="6299487"/>
            <a:ext cx="536038" cy="1537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温度特性</a:t>
            </a:r>
            <a:endParaRPr lang="zh-TW" sz="1000">
              <a:latin typeface="MingLiU"/>
              <a:ea typeface="MingLiU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66785" y="6519720"/>
          <a:ext cx="2139950" cy="1620520"/>
        </p:xfrm>
        <a:graphic>
          <a:graphicData uri="http://schemas.openxmlformats.org/drawingml/2006/table">
            <a:tbl>
              <a:tblPr/>
              <a:tblGrid>
                <a:gridCol w="1403985"/>
                <a:gridCol w="735965"/>
              </a:tblGrid>
              <a:tr h="149860">
                <a:tc>
                  <a:txBody>
                    <a:bodyPr>
                      <a:spAutoFit/>
                    </a:bodyPr>
                    <a:p>
                      <a:pPr indent="342900"/>
                      <a:r>
                        <a:rPr lang="zh-TW" sz="600">
                          <a:latin typeface="MingLiU"/>
                          <a:ea typeface="MingLiU"/>
                        </a:rPr>
                        <a:t>电池标称工作温度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en-US" sz="650">
                          <a:latin typeface="Arial" panose="020B0604020202020204"/>
                        </a:rPr>
                        <a:t>43±2°C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7480">
                <a:tc>
                  <a:txBody>
                    <a:bodyPr>
                      <a:spAutoFit/>
                    </a:bodyPr>
                    <a:p>
                      <a:pPr indent="342900"/>
                      <a:r>
                        <a:rPr lang="zh-TW" sz="600">
                          <a:latin typeface="MingLiU"/>
                          <a:ea typeface="MingLiU"/>
                        </a:rPr>
                        <a:t>温度系数辰|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en-US" sz="650">
                          <a:latin typeface="Arial" panose="020B0604020202020204"/>
                        </a:rPr>
                        <a:t>+0.05%/°C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4305">
                <a:tc>
                  <a:txBody>
                    <a:bodyPr>
                      <a:spAutoFit/>
                    </a:bodyPr>
                    <a:p>
                      <a:pPr indent="342900"/>
                      <a:r>
                        <a:rPr lang="zh-TW" sz="600">
                          <a:latin typeface="MingLiU"/>
                          <a:ea typeface="MingLiU"/>
                        </a:rPr>
                        <a:t>温度系数</a:t>
                      </a:r>
                      <a:r>
                        <a:rPr lang="en-US" sz="650">
                          <a:latin typeface="Arial" panose="020B0604020202020204"/>
                        </a:rPr>
                        <a:t>(Voc)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en-US" sz="650">
                          <a:latin typeface="Arial" panose="020B0604020202020204"/>
                        </a:rPr>
                        <a:t>-0.28%/°C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>
                      <a:spAutoFit/>
                    </a:bodyPr>
                    <a:p>
                      <a:pPr indent="342900"/>
                      <a:r>
                        <a:rPr lang="zh-TW" sz="600">
                          <a:latin typeface="MingLiU"/>
                          <a:ea typeface="MingLiU"/>
                        </a:rPr>
                        <a:t>温度系数</a:t>
                      </a:r>
                      <a:r>
                        <a:rPr lang="en-US" sz="650">
                          <a:latin typeface="Arial" panose="020B0604020202020204"/>
                        </a:rPr>
                        <a:t>(Pmax)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en-US" sz="650">
                          <a:latin typeface="Arial" panose="020B0604020202020204"/>
                        </a:rPr>
                        <a:t>-0.36%/°C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348615">
                <a:tc gridSpan="2">
                  <a:txBody>
                    <a:bodyPr>
                      <a:spAutoFit/>
                    </a:bodyPr>
                    <a:p>
                      <a:pPr indent="355600"/>
                      <a:r>
                        <a:rPr lang="zh-TW" sz="1000">
                          <a:latin typeface="MingLiU"/>
                          <a:ea typeface="MingLiU"/>
                        </a:rPr>
                        <a:t>包装方式</a:t>
                      </a:r>
                      <a:endParaRPr lang="zh-TW" sz="100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</a:tr>
              <a:tr h="174625">
                <a:tc>
                  <a:txBody>
                    <a:bodyPr>
                      <a:spAutoFit/>
                    </a:bodyPr>
                    <a:p>
                      <a:pPr indent="342900"/>
                      <a:r>
                        <a:rPr lang="zh-TW" sz="600">
                          <a:latin typeface="MingLiU"/>
                          <a:ea typeface="MingLiU"/>
                        </a:rPr>
                        <a:t>每箱容量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R="205105" indent="0" algn="r"/>
                      <a:r>
                        <a:rPr lang="en-US" sz="650">
                          <a:latin typeface="Arial" panose="020B0604020202020204"/>
                        </a:rPr>
                        <a:t>31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片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49225">
                <a:tc>
                  <a:txBody>
                    <a:bodyPr>
                      <a:spAutoFit/>
                    </a:bodyPr>
                    <a:p>
                      <a:pPr indent="342900"/>
                      <a:r>
                        <a:rPr lang="en-US" sz="650">
                          <a:latin typeface="Arial" panose="020B0604020202020204"/>
                        </a:rPr>
                        <a:t>17.5m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平板装车童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en-US" sz="650">
                          <a:latin typeface="Arial" panose="020B0604020202020204"/>
                        </a:rPr>
                        <a:t>992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片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342900"/>
                      <a:r>
                        <a:rPr lang="en-US" sz="650">
                          <a:latin typeface="Arial" panose="020B0604020202020204"/>
                        </a:rPr>
                        <a:t>13m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平板装车量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682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片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>
                    <a:solidFill>
                      <a:srgbClr val="D9D9D9"/>
                    </a:solidFill>
                  </a:tcPr>
                </a:tc>
              </a:tr>
              <a:tr h="170815">
                <a:tc gridSpan="2">
                  <a:txBody>
                    <a:bodyPr>
                      <a:spAutoFit/>
                    </a:bodyPr>
                    <a:p>
                      <a:pPr indent="355600"/>
                      <a:r>
                        <a:rPr lang="zh-TW" sz="600">
                          <a:latin typeface="MingLiU"/>
                          <a:ea typeface="MingLiU"/>
                        </a:rPr>
                        <a:t>功率測■误差</a:t>
                      </a:r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+/-3%</a:t>
                      </a:r>
                      <a:endParaRPr lang="zh-TW" sz="65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>
                    <a:solidFill>
                      <a:srgbClr val="D9D9D9"/>
                    </a:solidFill>
                  </a:tcPr>
                </a:tc>
                <a:tc hMerge="1">
                  <a:tcPr marL="0" marR="0" marT="0" marB="0"/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2418705" y="6299487"/>
            <a:ext cx="536038" cy="1537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1000">
                <a:latin typeface="MingLiU"/>
                <a:ea typeface="MingLiU"/>
              </a:rPr>
              <a:t>极限参数</a:t>
            </a:r>
            <a:endParaRPr lang="zh-TW" sz="1000">
              <a:latin typeface="MingLiU"/>
              <a:ea typeface="MingLiU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2414550" y="6528031"/>
          <a:ext cx="2176780" cy="1271270"/>
        </p:xfrm>
        <a:graphic>
          <a:graphicData uri="http://schemas.openxmlformats.org/drawingml/2006/table">
            <a:tbl>
              <a:tblPr/>
              <a:tblGrid>
                <a:gridCol w="1013460"/>
                <a:gridCol w="1163320"/>
              </a:tblGrid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工作温度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79400"/>
                      <a:r>
                        <a:rPr lang="en-US" sz="650">
                          <a:latin typeface="Arial" panose="020B0604020202020204"/>
                        </a:rPr>
                        <a:t>-40"+85°C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最大系统电压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79400"/>
                      <a:r>
                        <a:rPr lang="en-US" sz="650">
                          <a:latin typeface="Arial" panose="020B0604020202020204"/>
                        </a:rPr>
                        <a:t>15DDVDC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最大保险丝额定电流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79400"/>
                      <a:r>
                        <a:rPr lang="en-US" sz="650">
                          <a:latin typeface="Arial" panose="020B0604020202020204"/>
                        </a:rPr>
                        <a:t>20A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50673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1000">
                          <a:latin typeface="MingLiU"/>
                          <a:ea typeface="MingLiU"/>
                        </a:rPr>
                        <a:t>可选配置</a:t>
                      </a:r>
                      <a:endParaRPr lang="zh-TW" sz="10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2400"/>
                    </a:p>
                  </a:txBody>
                  <a:tcPr marL="0" marR="0" marT="0" marB="0"/>
                </a:tc>
              </a:tr>
              <a:tr h="14922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连接器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MingLiU"/>
                        </a:rPr>
                        <a:t>□</a:t>
                      </a:r>
                      <a:r>
                        <a:rPr lang="zh-TW" sz="600">
                          <a:latin typeface="MingLiU"/>
                          <a:ea typeface="MingLiU"/>
                        </a:rPr>
                        <a:t>原装</a:t>
                      </a:r>
                      <a:r>
                        <a:rPr lang="en-US" sz="650">
                          <a:latin typeface="Arial" panose="020B0604020202020204"/>
                        </a:rPr>
                        <a:t>MC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/>
                </a:tc>
              </a:tr>
              <a:tr h="15811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00">
                          <a:latin typeface="MingLiU"/>
                          <a:ea typeface="MingLiU"/>
                        </a:rPr>
                        <a:t>缆线长度</a:t>
                      </a:r>
                      <a:endParaRPr lang="zh-TW" sz="6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□ 1600mm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5352372" y="4296616"/>
            <a:ext cx="290873" cy="11634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600">
                <a:latin typeface="MingLiU"/>
                <a:ea typeface="MingLiU"/>
              </a:rPr>
              <a:t>背视图</a:t>
            </a:r>
            <a:endParaRPr lang="zh-TW" sz="600">
              <a:latin typeface="MingLiU"/>
              <a:ea typeface="MingLiU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60410" y="5626323"/>
            <a:ext cx="1121941" cy="11219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不同温度下电流电压曲线</a:t>
            </a:r>
            <a:r>
              <a:rPr lang="en-US" sz="650">
                <a:latin typeface="Arial" panose="020B0604020202020204"/>
              </a:rPr>
              <a:t>(465W]</a:t>
            </a:r>
            <a:endParaRPr lang="en-US" sz="650">
              <a:latin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460410" y="7122244"/>
            <a:ext cx="1753552" cy="11219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不同辐照度下电流电压曲线/功率电压曲线</a:t>
            </a:r>
            <a:r>
              <a:rPr lang="en-US" sz="600">
                <a:latin typeface="MingLiU"/>
              </a:rPr>
              <a:t>【</a:t>
            </a:r>
            <a:r>
              <a:rPr lang="en-US" sz="650">
                <a:latin typeface="Arial" panose="020B0604020202020204"/>
              </a:rPr>
              <a:t>465W1</a:t>
            </a:r>
            <a:endParaRPr lang="en-US" sz="650">
              <a:latin typeface="Arial" panose="020B0604020202020204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477032" y="8435330"/>
            <a:ext cx="1026368" cy="955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450">
                <a:latin typeface="MingLiU"/>
                <a:ea typeface="MingLiU"/>
              </a:rPr>
              <a:t>注童:使用产品前阅读安全与安装说明.</a:t>
            </a:r>
            <a:endParaRPr lang="zh-TW" sz="450">
              <a:latin typeface="MingLiU"/>
              <a:ea typeface="MingLiU"/>
            </a:endParaRPr>
          </a:p>
        </p:txBody>
      </p:sp>
      <p:pic>
        <p:nvPicPr>
          <p:cNvPr id="6" name="图片 5" descr="e884384278016faeb00f4f73bb943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46210"/>
            <a:ext cx="7559040" cy="6280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84798" y="1462678"/>
            <a:ext cx="1454367" cy="268850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44" y="4296616"/>
            <a:ext cx="1753552" cy="117180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148" y="5788381"/>
            <a:ext cx="1782639" cy="107207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129" y="7267681"/>
            <a:ext cx="1882367" cy="107207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537774" y="573436"/>
            <a:ext cx="1151028" cy="16621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950">
                <a:latin typeface="MingLiU"/>
                <a:ea typeface="MingLiU"/>
              </a:rPr>
              <a:t>单玻系列单晶组件</a:t>
            </a:r>
            <a:endParaRPr lang="zh-TW" sz="950">
              <a:latin typeface="MingLiU"/>
              <a:ea typeface="MingLiU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3848140" y="594213"/>
            <a:ext cx="885087" cy="13712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000" b="1">
                <a:latin typeface="Arial" panose="020B0604020202020204"/>
              </a:rPr>
              <a:t>GCL-M10/72H</a:t>
            </a:r>
            <a:endParaRPr lang="en-US" sz="1000" b="1">
              <a:latin typeface="Arial" panose="020B0604020202020204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15789" y="448776"/>
            <a:ext cx="1861590" cy="40306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200" b="1">
                <a:solidFill>
                  <a:srgbClr val="1F79BB"/>
                </a:solidFill>
                <a:latin typeface="Arial" panose="020B0604020202020204"/>
              </a:rPr>
              <a:t>525-560 W</a:t>
            </a:r>
            <a:endParaRPr lang="en-US" sz="2200" b="1">
              <a:solidFill>
                <a:srgbClr val="1F79BB"/>
              </a:solidFill>
              <a:latin typeface="Arial" panose="020B0604020202020204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65970" y="1205047"/>
            <a:ext cx="1034678" cy="1537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950">
                <a:latin typeface="MingLiU"/>
                <a:ea typeface="MingLiU"/>
              </a:rPr>
              <a:t>电性能参数</a:t>
            </a:r>
            <a:r>
              <a:rPr lang="en-US" sz="1000">
                <a:latin typeface="Arial" panose="020B0604020202020204"/>
              </a:rPr>
              <a:t>I STC</a:t>
            </a:r>
            <a:endParaRPr lang="en-US" sz="1000">
              <a:latin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7659" y="2551375"/>
            <a:ext cx="1844968" cy="10388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450">
                <a:latin typeface="MingLiU"/>
              </a:rPr>
              <a:t>*</a:t>
            </a:r>
            <a:r>
              <a:rPr lang="zh-TW" sz="450">
                <a:latin typeface="MingLiU"/>
                <a:ea typeface="MingLiU"/>
              </a:rPr>
              <a:t>标准测试条件:大</a:t>
            </a:r>
            <a:r>
              <a:rPr lang="zh-CN" sz="450">
                <a:latin typeface="MingLiU"/>
                <a:ea typeface="MingLiU"/>
              </a:rPr>
              <a:t>气质.</a:t>
            </a:r>
            <a:r>
              <a:rPr lang="en-US" sz="500" b="1">
                <a:latin typeface="Arial" panose="020B0604020202020204"/>
              </a:rPr>
              <a:t>AM1E,</a:t>
            </a:r>
            <a:r>
              <a:rPr lang="zh-TW" sz="450">
                <a:latin typeface="MingLiU"/>
                <a:ea typeface="MingLiU"/>
              </a:rPr>
              <a:t>幅照度</a:t>
            </a:r>
            <a:r>
              <a:rPr lang="en-US" sz="500" b="1">
                <a:latin typeface="Arial" panose="020B0604020202020204"/>
              </a:rPr>
              <a:t>lOOOWm</a:t>
            </a:r>
            <a:r>
              <a:rPr lang="en-US" sz="500" b="1" baseline="30000">
                <a:latin typeface="Arial" panose="020B0604020202020204"/>
              </a:rPr>
              <a:t>2</a:t>
            </a:r>
            <a:r>
              <a:rPr lang="en-US" sz="500" b="1">
                <a:latin typeface="Arial" panose="020B0604020202020204"/>
              </a:rPr>
              <a:t>,</a:t>
            </a:r>
            <a:r>
              <a:rPr lang="zh-TW" sz="450">
                <a:latin typeface="MingLiU"/>
                <a:ea typeface="MingLiU"/>
              </a:rPr>
              <a:t>电池温度</a:t>
            </a:r>
            <a:r>
              <a:rPr lang="en-US" sz="500" b="1">
                <a:latin typeface="Arial" panose="020B0604020202020204"/>
              </a:rPr>
              <a:t>25'C</a:t>
            </a:r>
            <a:endParaRPr lang="en-US" sz="500" b="1">
              <a:latin typeface="Arial" panose="020B0604020202020204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357659" y="1437745"/>
          <a:ext cx="4653915" cy="1075690"/>
        </p:xfrm>
        <a:graphic>
          <a:graphicData uri="http://schemas.openxmlformats.org/drawingml/2006/table">
            <a:tbl>
              <a:tblPr/>
              <a:tblGrid>
                <a:gridCol w="1043305"/>
                <a:gridCol w="481330"/>
                <a:gridCol w="357505"/>
                <a:gridCol w="386715"/>
                <a:gridCol w="382270"/>
                <a:gridCol w="340995"/>
                <a:gridCol w="436245"/>
                <a:gridCol w="386080"/>
                <a:gridCol w="386080"/>
                <a:gridCol w="453390"/>
              </a:tblGrid>
              <a:tr h="16192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功率输出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en-US" sz="550">
                          <a:latin typeface="Arial" panose="020B0604020202020204"/>
                        </a:rPr>
                        <a:t>Pmax(W)</a:t>
                      </a:r>
                      <a:endParaRPr lang="en-US" sz="5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525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530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535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540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en-US" sz="650">
                          <a:latin typeface="Arial" panose="020B0604020202020204"/>
                        </a:rPr>
                        <a:t>545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550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555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560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最大功率点的工作电压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65100"/>
                      <a:r>
                        <a:rPr lang="en-US" sz="500">
                          <a:latin typeface="Arial" panose="020B0604020202020204"/>
                        </a:rPr>
                        <a:t>Vmp(V)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41.21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41.48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41.77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42.06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en-US" sz="650">
                          <a:latin typeface="Arial" panose="020B0604020202020204"/>
                        </a:rPr>
                        <a:t>42.35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42.64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42.93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43.22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最大功率点的工作电流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65100"/>
                      <a:r>
                        <a:rPr lang="en-US" sz="500">
                          <a:latin typeface="Arial" panose="020B0604020202020204"/>
                        </a:rPr>
                        <a:t>Imp(A)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12.74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12.79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12.81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12.84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en-US" sz="650">
                          <a:latin typeface="Arial" panose="020B0604020202020204"/>
                        </a:rPr>
                        <a:t>12.87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12.90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12.93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12.96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03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开路电压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65100"/>
                      <a:r>
                        <a:rPr lang="en-US" sz="500">
                          <a:latin typeface="Arial" panose="020B0604020202020204"/>
                        </a:rPr>
                        <a:t>Voc(V)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49.05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49.28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49.51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49.75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en-US" sz="650">
                          <a:latin typeface="Arial" panose="020B0604020202020204"/>
                        </a:rPr>
                        <a:t>49.98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50.22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50.45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50.68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短路电流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en-US" sz="500">
                          <a:latin typeface="Arial" panose="020B0604020202020204"/>
                        </a:rPr>
                        <a:t>lsc(A)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13.53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13.57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13.60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13.63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en-US" sz="650">
                          <a:latin typeface="Arial" panose="020B0604020202020204"/>
                        </a:rPr>
                        <a:t>13.66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13.70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13.73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13.76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组件效率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92100"/>
                      <a:r>
                        <a:rPr lang="zh-CN" sz="500">
                          <a:latin typeface="Arial" panose="020B0604020202020204"/>
                          <a:ea typeface="Arial" panose="020B0604020202020204"/>
                        </a:rPr>
                        <a:t>(%)</a:t>
                      </a:r>
                      <a:endParaRPr lang="zh-CN" sz="50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20.5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20.7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20.9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21.1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en-US" sz="650">
                          <a:latin typeface="Arial" panose="020B0604020202020204"/>
                        </a:rPr>
                        <a:t>21.3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21.5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21.7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21.9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功率公差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92100"/>
                      <a:r>
                        <a:rPr lang="en-US" sz="500">
                          <a:latin typeface="Arial" panose="020B0604020202020204"/>
                        </a:rPr>
                        <a:t>(W)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0~+5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3" name="矩形 12"/>
          <p:cNvSpPr/>
          <p:nvPr/>
        </p:nvSpPr>
        <p:spPr>
          <a:xfrm>
            <a:off x="370125" y="2779919"/>
            <a:ext cx="1163494" cy="1537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950">
                <a:latin typeface="MingLiU"/>
                <a:ea typeface="MingLiU"/>
              </a:rPr>
              <a:t>电性能参数</a:t>
            </a:r>
            <a:r>
              <a:rPr lang="en-US" sz="1000">
                <a:latin typeface="Arial" panose="020B0604020202020204"/>
              </a:rPr>
              <a:t>I NMOT</a:t>
            </a:r>
            <a:endParaRPr lang="en-US" sz="1000">
              <a:latin typeface="Arial" panose="020B0604020202020204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1814" y="3835373"/>
            <a:ext cx="1807570" cy="10388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500" b="1">
                <a:latin typeface="Arial" panose="020B0604020202020204"/>
              </a:rPr>
              <a:t>"NMOT</a:t>
            </a:r>
            <a:r>
              <a:rPr lang="zh-TW" sz="450">
                <a:latin typeface="MingLiU"/>
                <a:ea typeface="MingLiU"/>
              </a:rPr>
              <a:t>测试条件：辐照度</a:t>
            </a:r>
            <a:r>
              <a:rPr lang="en-US" sz="500" b="1">
                <a:latin typeface="Arial" panose="020B0604020202020204"/>
              </a:rPr>
              <a:t>800W/m</a:t>
            </a:r>
            <a:r>
              <a:rPr lang="en-US" sz="500" b="1" baseline="30000">
                <a:latin typeface="Arial" panose="020B0604020202020204"/>
              </a:rPr>
              <a:t>2</a:t>
            </a:r>
            <a:r>
              <a:rPr lang="en-US" sz="500" b="1">
                <a:latin typeface="Arial" panose="020B0604020202020204"/>
              </a:rPr>
              <a:t>,</a:t>
            </a:r>
            <a:r>
              <a:rPr lang="zh-TW" sz="450">
                <a:latin typeface="MingLiU"/>
                <a:ea typeface="MingLiU"/>
              </a:rPr>
              <a:t>环境温度</a:t>
            </a:r>
            <a:r>
              <a:rPr lang="en-US" sz="500" b="1">
                <a:latin typeface="Arial" panose="020B0604020202020204"/>
              </a:rPr>
              <a:t>20C </a:t>
            </a:r>
            <a:r>
              <a:rPr lang="zh-TW" sz="450">
                <a:latin typeface="MingLiU"/>
                <a:ea typeface="MingLiU"/>
              </a:rPr>
              <a:t>风</a:t>
            </a:r>
            <a:r>
              <a:rPr lang="en-US" sz="500" b="1">
                <a:latin typeface="Arial" panose="020B0604020202020204"/>
              </a:rPr>
              <a:t>Slm/s</a:t>
            </a:r>
            <a:endParaRPr lang="en-US" sz="500" b="1">
              <a:latin typeface="Arial" panose="020B0604020202020204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357659" y="3025083"/>
          <a:ext cx="4653915" cy="768350"/>
        </p:xfrm>
        <a:graphic>
          <a:graphicData uri="http://schemas.openxmlformats.org/drawingml/2006/table">
            <a:tbl>
              <a:tblPr/>
              <a:tblGrid>
                <a:gridCol w="1038860"/>
                <a:gridCol w="485775"/>
                <a:gridCol w="353695"/>
                <a:gridCol w="386080"/>
                <a:gridCol w="386715"/>
                <a:gridCol w="386715"/>
                <a:gridCol w="386080"/>
                <a:gridCol w="386080"/>
                <a:gridCol w="386715"/>
                <a:gridCol w="457200"/>
              </a:tblGrid>
              <a:tr h="15811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最大功率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r"/>
                      <a:r>
                        <a:rPr lang="en-US" sz="500">
                          <a:latin typeface="Arial" panose="020B0604020202020204"/>
                        </a:rPr>
                        <a:t>Pmax [W)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397.2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4D1.1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50">
                          <a:latin typeface="Arial" panose="020B0604020202020204"/>
                        </a:rPr>
                        <a:t>4D4.8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4D8.6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412.4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416.2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42D.0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423.8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最大功率点的工作电压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52400"/>
                      <a:r>
                        <a:rPr lang="en-US" sz="500">
                          <a:latin typeface="Arial" panose="020B0604020202020204"/>
                        </a:rPr>
                        <a:t>Vmp </a:t>
                      </a:r>
                      <a:r>
                        <a:rPr lang="zh-TW" sz="500">
                          <a:latin typeface="Arial" panose="020B0604020202020204"/>
                          <a:ea typeface="Arial" panose="020B0604020202020204"/>
                        </a:rPr>
                        <a:t>(V)</a:t>
                      </a:r>
                      <a:endParaRPr lang="zh-TW" sz="50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38.22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38.47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50">
                          <a:latin typeface="Arial" panose="020B0604020202020204"/>
                        </a:rPr>
                        <a:t>38.74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50">
                          <a:latin typeface="Arial" panose="020B0604020202020204"/>
                        </a:rPr>
                        <a:t>39.01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39.28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39.55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50">
                          <a:latin typeface="Arial" panose="020B0604020202020204"/>
                        </a:rPr>
                        <a:t>39.82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40.09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22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最大功率点的工作电流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77800"/>
                      <a:r>
                        <a:rPr lang="en-US" sz="500">
                          <a:latin typeface="Arial" panose="020B0604020202020204"/>
                        </a:rPr>
                        <a:t>Imp (A)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10.39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50">
                          <a:latin typeface="Arial" panose="020B0604020202020204"/>
                        </a:rPr>
                        <a:t>10.43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50">
                          <a:latin typeface="Arial" panose="020B0604020202020204"/>
                        </a:rPr>
                        <a:t>10.45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10.47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10.50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10.52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10.55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10.57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开路电压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03200"/>
                      <a:r>
                        <a:rPr lang="en-US" sz="500">
                          <a:latin typeface="Arial" panose="020B0604020202020204"/>
                        </a:rPr>
                        <a:t>Voc(V)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46.30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46.52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50">
                          <a:latin typeface="Arial" panose="020B0604020202020204"/>
                        </a:rPr>
                        <a:t>46.74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46.96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47.18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47.40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47.62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47.85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短路电流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03200"/>
                      <a:r>
                        <a:rPr lang="en-US" sz="500">
                          <a:latin typeface="Arial" panose="020B0604020202020204"/>
                        </a:rPr>
                        <a:t>Isc [Al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10.84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10.86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50">
                          <a:latin typeface="Arial" panose="020B0604020202020204"/>
                        </a:rPr>
                        <a:t>10.89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10.92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10.94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10.97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10.99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50">
                          <a:latin typeface="Arial" panose="020B0604020202020204"/>
                        </a:rPr>
                        <a:t>11.02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361814" y="4063917"/>
            <a:ext cx="502796" cy="1537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950">
                <a:latin typeface="MingLiU"/>
                <a:ea typeface="MingLiU"/>
              </a:rPr>
              <a:t>结构性能</a:t>
            </a:r>
            <a:endParaRPr lang="zh-TW" sz="950">
              <a:latin typeface="MingLiU"/>
              <a:ea typeface="MingLiU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7659" y="6029390"/>
            <a:ext cx="1005591" cy="9557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500">
                <a:latin typeface="Times New Roman" panose="02020603050405020304"/>
              </a:rPr>
              <a:t>♦</a:t>
            </a:r>
            <a:r>
              <a:rPr lang="zh-TW" sz="450">
                <a:latin typeface="MingLiU"/>
                <a:ea typeface="MingLiU"/>
              </a:rPr>
              <a:t>解信息请参见</a:t>
            </a:r>
            <a:r>
              <a:rPr lang="en-US" sz="500" b="1">
                <a:latin typeface="Arial" panose="020B0604020202020204"/>
              </a:rPr>
              <a:t>GCLSI</a:t>
            </a:r>
            <a:r>
              <a:rPr lang="zh-TW" sz="450">
                <a:latin typeface="MingLiU"/>
                <a:ea typeface="MingLiU"/>
              </a:rPr>
              <a:t>安装说明书</a:t>
            </a:r>
            <a:endParaRPr lang="zh-TW" sz="450">
              <a:latin typeface="MingLiU"/>
              <a:ea typeface="MingLiU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357659" y="4309082"/>
          <a:ext cx="4649470" cy="1682750"/>
        </p:xfrm>
        <a:graphic>
          <a:graphicData uri="http://schemas.openxmlformats.org/drawingml/2006/table">
            <a:tbl>
              <a:tblPr/>
              <a:tblGrid>
                <a:gridCol w="1238250"/>
                <a:gridCol w="3411220"/>
              </a:tblGrid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电池片排列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144 </a:t>
                      </a:r>
                      <a:r>
                        <a:rPr lang="zh-TW" sz="700">
                          <a:latin typeface="MingLiU"/>
                          <a:ea typeface="MingLiU"/>
                        </a:rPr>
                        <a:t>片【</a:t>
                      </a:r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6x24)</a:t>
                      </a:r>
                      <a:endParaRPr lang="zh-TW" sz="65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组件尺寸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en-US" sz="650">
                          <a:latin typeface="Arial" panose="020B0604020202020204"/>
                        </a:rPr>
                        <a:t>2256x1133x35 mm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重量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en-US" sz="650">
                          <a:latin typeface="Arial" panose="020B0604020202020204"/>
                        </a:rPr>
                        <a:t>27,5 kg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玻璃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en-US" sz="650">
                          <a:latin typeface="Arial" panose="020B0604020202020204"/>
                        </a:rPr>
                        <a:t>3.2 mm</a:t>
                      </a:r>
                      <a:r>
                        <a:rPr lang="zh-TW" sz="700">
                          <a:latin typeface="MingLiU"/>
                          <a:ea typeface="MingLiU"/>
                        </a:rPr>
                        <a:t>高透、减反射镀膜钢化玻璃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748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背板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700">
                          <a:latin typeface="MingLiU"/>
                          <a:ea typeface="MingLiU"/>
                        </a:rPr>
                        <a:t>白色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4922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边框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700">
                          <a:latin typeface="MingLiU"/>
                          <a:ea typeface="MingLiU"/>
                        </a:rPr>
                        <a:t>阳极氧化膜铝合金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接线盒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700">
                          <a:latin typeface="MingLiU"/>
                          <a:ea typeface="MingLiU"/>
                        </a:rPr>
                        <a:t>防护等级</a:t>
                      </a:r>
                      <a:r>
                        <a:rPr lang="en-US" sz="650">
                          <a:latin typeface="Arial" panose="020B0604020202020204"/>
                        </a:rPr>
                        <a:t>IP68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 i="1">
                          <a:latin typeface="MingLiU"/>
                          <a:ea typeface="MingLiU"/>
                        </a:rPr>
                        <a:t>电缆</a:t>
                      </a:r>
                      <a:endParaRPr lang="zh-TW" sz="650" i="1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4</a:t>
                      </a:r>
                      <a:r>
                        <a:rPr lang="zh-TW" sz="700">
                          <a:latin typeface="MingLiU"/>
                          <a:ea typeface="MingLiU"/>
                        </a:rPr>
                        <a:t>平方毫米，正极线长</a:t>
                      </a:r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280</a:t>
                      </a:r>
                      <a:r>
                        <a:rPr lang="zh-TW" sz="700">
                          <a:latin typeface="MingLiU"/>
                          <a:ea typeface="MingLiU"/>
                        </a:rPr>
                        <a:t>毫米，负极线长</a:t>
                      </a:r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280</a:t>
                      </a:r>
                      <a:r>
                        <a:rPr lang="zh-TW" sz="700">
                          <a:latin typeface="MingLiU"/>
                          <a:ea typeface="MingLiU"/>
                        </a:rPr>
                        <a:t>毫米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811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二极管数量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3</a:t>
                      </a:r>
                      <a:endParaRPr lang="zh-TW" sz="65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CN" sz="700">
                          <a:latin typeface="MingLiU"/>
                          <a:ea typeface="MingLiU"/>
                        </a:rPr>
                        <a:t>风压津</a:t>
                      </a:r>
                      <a:r>
                        <a:rPr lang="zh-TW" sz="700">
                          <a:latin typeface="MingLiU"/>
                          <a:ea typeface="MingLiU"/>
                        </a:rPr>
                        <a:t>压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2400</a:t>
                      </a:r>
                      <a:r>
                        <a:rPr lang="zh-TW" sz="700">
                          <a:latin typeface="MingLiU"/>
                          <a:ea typeface="MingLiU"/>
                        </a:rPr>
                        <a:t>帕</a:t>
                      </a:r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/5400</a:t>
                      </a:r>
                      <a:r>
                        <a:rPr lang="zh-TW" sz="700">
                          <a:latin typeface="MingLiU"/>
                          <a:ea typeface="MingLiU"/>
                        </a:rPr>
                        <a:t>帕*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>
                          <a:latin typeface="MingLiU"/>
                          <a:ea typeface="MingLiU"/>
                        </a:rPr>
                        <a:t>连接器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en-US" sz="650">
                          <a:latin typeface="Arial" panose="020B0604020202020204"/>
                        </a:rPr>
                        <a:t>MC</a:t>
                      </a:r>
                      <a:r>
                        <a:rPr lang="zh-TW" sz="700">
                          <a:latin typeface="MingLiU"/>
                          <a:ea typeface="MingLiU"/>
                        </a:rPr>
                        <a:t>兼容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382591" y="8007329"/>
            <a:ext cx="814445" cy="11634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700">
                <a:latin typeface="MingLiU"/>
                <a:ea typeface="MingLiU"/>
              </a:rPr>
              <a:t>功率测量误差</a:t>
            </a:r>
            <a:r>
              <a:rPr lang="zh-TW" sz="650">
                <a:latin typeface="Arial" panose="020B0604020202020204"/>
                <a:ea typeface="Arial" panose="020B0604020202020204"/>
              </a:rPr>
              <a:t>+/-3%</a:t>
            </a:r>
            <a:endParaRPr lang="zh-TW" sz="650">
              <a:latin typeface="Arial" panose="020B0604020202020204"/>
              <a:ea typeface="Arial" panose="020B0604020202020204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141582" y="6270400"/>
          <a:ext cx="4391660" cy="1686560"/>
        </p:xfrm>
        <a:graphic>
          <a:graphicData uri="http://schemas.openxmlformats.org/drawingml/2006/table">
            <a:tbl>
              <a:tblPr/>
              <a:tblGrid>
                <a:gridCol w="1246505"/>
                <a:gridCol w="851535"/>
                <a:gridCol w="1134110"/>
                <a:gridCol w="1159510"/>
              </a:tblGrid>
              <a:tr h="215900">
                <a:tc gridSpan="2">
                  <a:txBody>
                    <a:bodyPr>
                      <a:spAutoFit/>
                    </a:bodyPr>
                    <a:p>
                      <a:pPr indent="241300"/>
                      <a:r>
                        <a:rPr lang="zh-TW" sz="950">
                          <a:latin typeface="MingLiU"/>
                          <a:ea typeface="MingLiU"/>
                        </a:rPr>
                        <a:t>温度特性</a:t>
                      </a:r>
                      <a:endParaRPr lang="zh-TW" sz="9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gridSpan="2"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950">
                          <a:latin typeface="MingLiU"/>
                          <a:ea typeface="MingLiU"/>
                        </a:rPr>
                        <a:t>极限参数</a:t>
                      </a:r>
                      <a:endParaRPr lang="zh-TW" sz="9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</a:tr>
              <a:tr h="154305"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zh-TW" sz="700">
                          <a:latin typeface="MingLiU"/>
                          <a:ea typeface="MingLiU"/>
                        </a:rPr>
                        <a:t>电池标称工作温度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en-US" sz="650">
                          <a:latin typeface="Arial" panose="020B0604020202020204"/>
                        </a:rPr>
                        <a:t>43±2°C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700">
                          <a:latin typeface="MingLiU"/>
                          <a:ea typeface="MingLiU"/>
                        </a:rPr>
                        <a:t>工作温度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en-US" sz="650">
                          <a:latin typeface="Arial" panose="020B0604020202020204"/>
                        </a:rPr>
                        <a:t>-40~+85°C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225"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zh-TW" sz="700">
                          <a:latin typeface="MingLiU"/>
                          <a:ea typeface="MingLiU"/>
                        </a:rPr>
                        <a:t>温度系数</a:t>
                      </a:r>
                      <a:r>
                        <a:rPr lang="en-US" sz="700">
                          <a:latin typeface="MingLiU"/>
                        </a:rPr>
                        <a:t>[</a:t>
                      </a:r>
                      <a:r>
                        <a:rPr lang="en-US" sz="650">
                          <a:latin typeface="Arial" panose="020B0604020202020204"/>
                        </a:rPr>
                        <a:t>lsc]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en-US" sz="650">
                          <a:latin typeface="Arial" panose="020B0604020202020204"/>
                        </a:rPr>
                        <a:t>+0.05%/°C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700">
                          <a:latin typeface="MingLiU"/>
                          <a:ea typeface="MingLiU"/>
                        </a:rPr>
                        <a:t>最大系銃电压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en-US" sz="650">
                          <a:latin typeface="Arial" panose="020B0604020202020204"/>
                        </a:rPr>
                        <a:t>1500VDC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8115"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zh-TW" sz="700">
                          <a:latin typeface="MingLiU"/>
                          <a:ea typeface="MingLiU"/>
                        </a:rPr>
                        <a:t>温度系数</a:t>
                      </a:r>
                      <a:r>
                        <a:rPr lang="en-US" sz="650">
                          <a:latin typeface="Arial" panose="020B0604020202020204"/>
                        </a:rPr>
                        <a:t>(Voc)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en-US" sz="650">
                          <a:latin typeface="Arial" panose="020B0604020202020204"/>
                        </a:rPr>
                        <a:t>-0.28%/°C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700">
                          <a:latin typeface="MingLiU"/>
                          <a:ea typeface="MingLiU"/>
                        </a:rPr>
                        <a:t>最大保险丝额定电流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25 </a:t>
                      </a:r>
                      <a:r>
                        <a:rPr lang="en-US" sz="650">
                          <a:latin typeface="Arial" panose="020B0604020202020204"/>
                        </a:rPr>
                        <a:t>A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61925"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zh-TW" sz="700">
                          <a:latin typeface="MingLiU"/>
                          <a:ea typeface="MingLiU"/>
                        </a:rPr>
                        <a:t>温度系数</a:t>
                      </a:r>
                      <a:r>
                        <a:rPr lang="en-US" sz="650">
                          <a:latin typeface="Arial" panose="020B0604020202020204"/>
                        </a:rPr>
                        <a:t>[Pmax)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en-US" sz="650">
                          <a:latin typeface="Arial" panose="020B0604020202020204"/>
                        </a:rPr>
                        <a:t>-0.36%/°C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  <a:tr h="356870"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zh-TW" sz="950">
                          <a:latin typeface="MingLiU"/>
                          <a:ea typeface="MingLiU"/>
                        </a:rPr>
                        <a:t>包装方式</a:t>
                      </a:r>
                      <a:endParaRPr lang="zh-TW" sz="95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950">
                          <a:latin typeface="MingLiU"/>
                          <a:ea typeface="MingLiU"/>
                        </a:rPr>
                        <a:t>可选配置</a:t>
                      </a:r>
                      <a:endParaRPr lang="zh-TW" sz="950">
                        <a:latin typeface="MingLiU"/>
                        <a:ea typeface="MingLiU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>
                      <a:spAutoFit/>
                    </a:bodyPr>
                    <a:p>
                      <a:endParaRPr sz="1700"/>
                    </a:p>
                  </a:txBody>
                  <a:tcPr marL="0" marR="0" marT="0" marB="0"/>
                </a:tc>
              </a:tr>
              <a:tr h="161925"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zh-TW" sz="700">
                          <a:latin typeface="MingLiU"/>
                          <a:ea typeface="MingLiU"/>
                        </a:rPr>
                        <a:t>毎箱容員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en-US" sz="650">
                          <a:latin typeface="Arial" panose="020B0604020202020204"/>
                        </a:rPr>
                        <a:t>31</a:t>
                      </a:r>
                      <a:r>
                        <a:rPr lang="zh-TW" sz="700">
                          <a:latin typeface="MingLiU"/>
                          <a:ea typeface="MingLiU"/>
                        </a:rPr>
                        <a:t>片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zh-TW" sz="700">
                          <a:latin typeface="MingLiU"/>
                          <a:ea typeface="MingLiU"/>
                        </a:rPr>
                        <a:t>连接器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700">
                          <a:latin typeface="MingLiU"/>
                        </a:rPr>
                        <a:t>□</a:t>
                      </a:r>
                      <a:r>
                        <a:rPr lang="zh-TW" sz="700">
                          <a:latin typeface="MingLiU"/>
                          <a:ea typeface="MingLiU"/>
                        </a:rPr>
                        <a:t>原装</a:t>
                      </a:r>
                      <a:r>
                        <a:rPr lang="en-US" sz="650">
                          <a:latin typeface="Arial" panose="020B0604020202020204"/>
                        </a:rPr>
                        <a:t>MC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70815"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en-US" sz="650">
                          <a:latin typeface="Arial" panose="020B0604020202020204"/>
                        </a:rPr>
                        <a:t>17.5m</a:t>
                      </a:r>
                      <a:r>
                        <a:rPr lang="zh-TW" sz="700">
                          <a:latin typeface="MingLiU"/>
                          <a:ea typeface="MingLiU"/>
                        </a:rPr>
                        <a:t>平板装车量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en-US" sz="650">
                          <a:latin typeface="Arial" panose="020B0604020202020204"/>
                        </a:rPr>
                        <a:t>930</a:t>
                      </a:r>
                      <a:r>
                        <a:rPr lang="zh-TW" sz="700">
                          <a:latin typeface="MingLiU"/>
                          <a:ea typeface="MingLiU"/>
                        </a:rPr>
                        <a:t>片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57480"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en-US" sz="650">
                          <a:latin typeface="Arial" panose="020B0604020202020204"/>
                        </a:rPr>
                        <a:t>13m</a:t>
                      </a:r>
                      <a:r>
                        <a:rPr lang="zh-TW" sz="700">
                          <a:latin typeface="MingLiU"/>
                          <a:ea typeface="MingLiU"/>
                        </a:rPr>
                        <a:t>平板装车量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682</a:t>
                      </a:r>
                      <a:r>
                        <a:rPr lang="zh-TW" sz="700">
                          <a:latin typeface="MingLiU"/>
                          <a:ea typeface="MingLiU"/>
                        </a:rPr>
                        <a:t>片</a:t>
                      </a:r>
                      <a:endParaRPr lang="zh-TW" sz="700">
                        <a:latin typeface="MingLiU"/>
                        <a:ea typeface="MingLiU"/>
                      </a:endParaRPr>
                    </a:p>
                  </a:txBody>
                  <a:tcPr marL="0" marR="0" marT="0" marB="0">
                    <a:solidFill>
                      <a:srgbClr val="D9D9D9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5447944" y="1188426"/>
            <a:ext cx="519417" cy="1537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950">
                <a:latin typeface="MingLiU"/>
                <a:ea typeface="MingLiU"/>
              </a:rPr>
              <a:t>组件尺寸</a:t>
            </a:r>
            <a:endParaRPr lang="zh-TW" sz="950">
              <a:latin typeface="MingLiU"/>
              <a:ea typeface="MingLiU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5414701" y="5605546"/>
            <a:ext cx="1134407" cy="11219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550">
                <a:latin typeface="MingLiU"/>
                <a:ea typeface="MingLiU"/>
              </a:rPr>
              <a:t>不同温度下电流电压曲线</a:t>
            </a:r>
            <a:r>
              <a:rPr lang="en-US" sz="550">
                <a:latin typeface="Arial" panose="020B0604020202020204"/>
              </a:rPr>
              <a:t>(545W)</a:t>
            </a:r>
            <a:endParaRPr lang="en-US" sz="550">
              <a:latin typeface="Arial" panose="020B0604020202020204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216682" y="6877078"/>
            <a:ext cx="257630" cy="7895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en-US" sz="400">
                <a:latin typeface="Arial" panose="020B0604020202020204"/>
              </a:rPr>
              <a:t>VoltageM</a:t>
            </a:r>
            <a:endParaRPr lang="en-US" sz="400">
              <a:latin typeface="Arial" panose="020B060402020202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414701" y="7080690"/>
            <a:ext cx="1741086" cy="11219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550">
                <a:latin typeface="MingLiU"/>
                <a:ea typeface="MingLiU"/>
              </a:rPr>
              <a:t>不同辐照度下电流电压曲线/功率电压曲线</a:t>
            </a:r>
            <a:r>
              <a:rPr lang="en-US" sz="550">
                <a:latin typeface="Arial" panose="020B0604020202020204"/>
              </a:rPr>
              <a:t>(545W]</a:t>
            </a:r>
            <a:endParaRPr lang="en-US" sz="550">
              <a:latin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439634" y="8414553"/>
            <a:ext cx="1026367" cy="955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450">
                <a:latin typeface="MingLiU"/>
                <a:ea typeface="MingLiU"/>
              </a:rPr>
              <a:t>注窶:使用产品前阅读安全与安装说明.</a:t>
            </a:r>
            <a:endParaRPr lang="zh-TW" sz="450">
              <a:latin typeface="MingLiU"/>
              <a:ea typeface="MingLiU"/>
            </a:endParaRPr>
          </a:p>
        </p:txBody>
      </p:sp>
      <p:pic>
        <p:nvPicPr>
          <p:cNvPr id="6" name="图片 5" descr="e884384278016faeb00f4f73bb9434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450070"/>
            <a:ext cx="7559040" cy="6280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1" y="8198475"/>
            <a:ext cx="1525008" cy="2742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3789" y="1587337"/>
            <a:ext cx="1637202" cy="24017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5089" y="4325703"/>
            <a:ext cx="519416" cy="101390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6527" y="4163645"/>
            <a:ext cx="577592" cy="11634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9265" y="5676187"/>
            <a:ext cx="1903143" cy="127153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60954" y="7147175"/>
            <a:ext cx="1919765" cy="117596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84027" y="573436"/>
            <a:ext cx="1151027" cy="16621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950">
                <a:latin typeface="MingLiU"/>
                <a:ea typeface="MingLiU"/>
              </a:rPr>
              <a:t>单玻系列单晶组件</a:t>
            </a:r>
            <a:endParaRPr lang="zh-TW" sz="950">
              <a:latin typeface="MingLiU"/>
              <a:ea typeface="MingLiU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48140" y="594213"/>
            <a:ext cx="885087" cy="13712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000" b="1">
                <a:latin typeface="Arial" panose="020B0604020202020204"/>
              </a:rPr>
              <a:t>GCL-M12/60H</a:t>
            </a:r>
            <a:endParaRPr lang="en-US" sz="1000" b="1">
              <a:latin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68992" y="498640"/>
            <a:ext cx="1508387" cy="3989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200" b="1">
                <a:solidFill>
                  <a:srgbClr val="1D79BC"/>
                </a:solidFill>
                <a:latin typeface="Arial" panose="020B0604020202020204"/>
              </a:rPr>
              <a:t>580-615W</a:t>
            </a:r>
            <a:endParaRPr lang="en-US" sz="2200" b="1">
              <a:solidFill>
                <a:srgbClr val="1D79BC"/>
              </a:solidFill>
              <a:latin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5970" y="1205047"/>
            <a:ext cx="1034678" cy="1537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950">
                <a:latin typeface="MingLiU"/>
                <a:ea typeface="MingLiU"/>
              </a:rPr>
              <a:t>电性能参数</a:t>
            </a:r>
            <a:r>
              <a:rPr lang="en-US" sz="900">
                <a:latin typeface="Arial" panose="020B0604020202020204"/>
              </a:rPr>
              <a:t>I STC</a:t>
            </a:r>
            <a:endParaRPr lang="en-US" sz="900">
              <a:latin typeface="Arial" panose="020B060402020202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1814" y="3835373"/>
            <a:ext cx="1807570" cy="10388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500">
                <a:latin typeface="Arial" panose="020B0604020202020204"/>
              </a:rPr>
              <a:t>*NMOT</a:t>
            </a:r>
            <a:r>
              <a:rPr lang="zh-TW" sz="500">
                <a:latin typeface="MingLiU"/>
                <a:ea typeface="MingLiU"/>
              </a:rPr>
              <a:t>测试条件：辐照度</a:t>
            </a:r>
            <a:r>
              <a:rPr lang="en-US" sz="500">
                <a:latin typeface="Arial" panose="020B0604020202020204"/>
              </a:rPr>
              <a:t>800W/m</a:t>
            </a:r>
            <a:r>
              <a:rPr lang="en-US" sz="500" baseline="30000">
                <a:latin typeface="Arial" panose="020B0604020202020204"/>
              </a:rPr>
              <a:t>2</a:t>
            </a:r>
            <a:r>
              <a:rPr lang="en-US" sz="500">
                <a:latin typeface="Arial" panose="020B0604020202020204"/>
              </a:rPr>
              <a:t>,</a:t>
            </a:r>
            <a:r>
              <a:rPr lang="zh-TW" sz="500">
                <a:latin typeface="MingLiU"/>
                <a:ea typeface="MingLiU"/>
              </a:rPr>
              <a:t>环境温度</a:t>
            </a:r>
            <a:r>
              <a:rPr lang="en-US" sz="500">
                <a:latin typeface="Arial" panose="020B0604020202020204"/>
              </a:rPr>
              <a:t>20C </a:t>
            </a:r>
            <a:r>
              <a:rPr lang="zh-TW" sz="500">
                <a:latin typeface="MingLiU"/>
                <a:ea typeface="MingLiU"/>
              </a:rPr>
              <a:t>风</a:t>
            </a:r>
            <a:r>
              <a:rPr lang="en-US" sz="500">
                <a:latin typeface="Arial" panose="020B0604020202020204"/>
              </a:rPr>
              <a:t>Slm/s</a:t>
            </a:r>
            <a:endParaRPr lang="en-US" sz="500">
              <a:latin typeface="Arial" panose="020B0604020202020204"/>
            </a:endParaRPr>
          </a:p>
        </p:txBody>
      </p:sp>
      <p:graphicFrame>
        <p:nvGraphicFramePr>
          <p:cNvPr id="14" name="表格 13"/>
          <p:cNvGraphicFramePr>
            <a:graphicFrameLocks noGrp="1"/>
          </p:cNvGraphicFramePr>
          <p:nvPr/>
        </p:nvGraphicFramePr>
        <p:xfrm>
          <a:off x="357659" y="1437745"/>
          <a:ext cx="4653915" cy="2355850"/>
        </p:xfrm>
        <a:graphic>
          <a:graphicData uri="http://schemas.openxmlformats.org/drawingml/2006/table">
            <a:tbl>
              <a:tblPr/>
              <a:tblGrid>
                <a:gridCol w="1159510"/>
                <a:gridCol w="361315"/>
                <a:gridCol w="357505"/>
                <a:gridCol w="386080"/>
                <a:gridCol w="386715"/>
                <a:gridCol w="340995"/>
                <a:gridCol w="431800"/>
                <a:gridCol w="386080"/>
                <a:gridCol w="386715"/>
                <a:gridCol w="457200"/>
              </a:tblGrid>
              <a:tr h="16192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功率输出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Pmax(W)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580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585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590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595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600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605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610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615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最大功率点的工作电压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Vmp(V)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33.56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33.76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33.96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34.16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34.36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34.56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34.76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en-US" sz="600">
                          <a:latin typeface="Arial" panose="020B0604020202020204"/>
                        </a:rPr>
                        <a:t>34.96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最大功率点的工作电流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Imp(A)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17.28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17.33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17.37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17.41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17.46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17.50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17.55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17.59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开路电压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Voc(V)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40.65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40.85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41.05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41.25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41.45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41.65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41.85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42.05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短路电流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en-US" sz="600">
                          <a:latin typeface="Arial" panose="020B0604020202020204"/>
                        </a:rPr>
                        <a:t>lsc(A)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18.34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18.40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18.45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18.50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18.55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18.61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18.66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18.71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组件效率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77800"/>
                      <a:r>
                        <a:rPr lang="zh-CN" sz="600">
                          <a:latin typeface="Arial" panose="020B0604020202020204"/>
                          <a:ea typeface="Arial" panose="020B0604020202020204"/>
                        </a:rPr>
                        <a:t>(%)</a:t>
                      </a:r>
                      <a:endParaRPr lang="zh-CN" sz="60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20.5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20.7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20.8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21.0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21.2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21.4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21.6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21.7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功率公差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77800"/>
                      <a:r>
                        <a:rPr lang="en-US" sz="600">
                          <a:latin typeface="Arial" panose="020B0604020202020204"/>
                        </a:rPr>
                        <a:t>(W)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0~+5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  <a:tr h="522605">
                <a:tc gridSpan="10">
                  <a:txBody>
                    <a:bodyPr>
                      <a:spAutoFit/>
                    </a:bodyPr>
                    <a:p>
                      <a:pPr indent="0">
                        <a:spcAft>
                          <a:spcPts val="840"/>
                        </a:spcAft>
                      </a:pPr>
                      <a:r>
                        <a:rPr lang="en-US" sz="500">
                          <a:latin typeface="Arial" panose="020B0604020202020204"/>
                        </a:rPr>
                        <a:t>• STC</a:t>
                      </a:r>
                      <a:r>
                        <a:rPr lang="zh-TW" sz="500">
                          <a:latin typeface="MingLiU"/>
                          <a:ea typeface="MingLiU"/>
                        </a:rPr>
                        <a:t>测试条件:大气质</a:t>
                      </a:r>
                      <a:r>
                        <a:rPr lang="en-US" sz="500">
                          <a:latin typeface="MingLiU"/>
                        </a:rPr>
                        <a:t>・</a:t>
                      </a:r>
                      <a:r>
                        <a:rPr lang="en-US" sz="500">
                          <a:latin typeface="Arial" panose="020B0604020202020204"/>
                        </a:rPr>
                        <a:t>AM15</a:t>
                      </a:r>
                      <a:r>
                        <a:rPr lang="zh-TW" sz="500">
                          <a:latin typeface="Arial" panose="020B0604020202020204"/>
                          <a:ea typeface="Arial" panose="020B0604020202020204"/>
                        </a:rPr>
                        <a:t>,</a:t>
                      </a:r>
                      <a:r>
                        <a:rPr lang="zh-TW" sz="500">
                          <a:latin typeface="MingLiU"/>
                          <a:ea typeface="MingLiU"/>
                        </a:rPr>
                        <a:t>辐照度</a:t>
                      </a:r>
                      <a:r>
                        <a:rPr lang="en-US" sz="500">
                          <a:latin typeface="Arial" panose="020B0604020202020204"/>
                        </a:rPr>
                        <a:t>1000W/</a:t>
                      </a:r>
                      <a:r>
                        <a:rPr lang="zh-TW" sz="500">
                          <a:latin typeface="MingLiU"/>
                          <a:ea typeface="MingLiU"/>
                        </a:rPr>
                        <a:t>糸,电池温度</a:t>
                      </a:r>
                      <a:r>
                        <a:rPr lang="en-US" sz="500">
                          <a:latin typeface="Arial" panose="020B0604020202020204"/>
                        </a:rPr>
                        <a:t>25.C</a:t>
                      </a:r>
                      <a:endParaRPr lang="en-US" sz="500">
                        <a:latin typeface="Arial" panose="020B0604020202020204"/>
                      </a:endParaRPr>
                    </a:p>
                    <a:p>
                      <a:pPr indent="0"/>
                      <a:r>
                        <a:rPr lang="zh-TW" sz="950">
                          <a:latin typeface="MingLiU"/>
                          <a:ea typeface="MingLiU"/>
                        </a:rPr>
                        <a:t>电性能参数</a:t>
                      </a:r>
                      <a:r>
                        <a:rPr lang="zh-TW" sz="900">
                          <a:latin typeface="Arial" panose="020B0604020202020204"/>
                          <a:ea typeface="Arial" panose="020B0604020202020204"/>
                        </a:rPr>
                        <a:t>1 </a:t>
                      </a:r>
                      <a:r>
                        <a:rPr lang="en-US" sz="900">
                          <a:latin typeface="Arial" panose="020B0604020202020204"/>
                        </a:rPr>
                        <a:t>NM0T</a:t>
                      </a:r>
                      <a:endParaRPr lang="en-US" sz="900">
                        <a:latin typeface="Arial" panose="020B0604020202020204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最大功率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Pmax [W)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438.1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442.6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446.4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45D.2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454.0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457.7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461.5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465.3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最大功率点的工作电压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Vmp (V)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31.26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31.50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31.69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31.88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32.06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32.25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32.43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32.62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最大功率点的工作电流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Imp (A)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14.02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14.05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14.09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14.12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14.16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14.19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14.23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14.27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开路电压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Voc(V)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38.30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38.48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38.67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38.86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39.05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39.24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39.43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39.62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短路电流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en-US" sz="600">
                          <a:latin typeface="Arial" panose="020B0604020202020204"/>
                        </a:rPr>
                        <a:t>Isc [Al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14.79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14.83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14.87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14.92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14.96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15.00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15.04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15.09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5" name="矩形 14"/>
          <p:cNvSpPr/>
          <p:nvPr/>
        </p:nvSpPr>
        <p:spPr>
          <a:xfrm>
            <a:off x="361814" y="4063917"/>
            <a:ext cx="502796" cy="1537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950">
                <a:latin typeface="MingLiU"/>
                <a:ea typeface="MingLiU"/>
              </a:rPr>
              <a:t>结构性能</a:t>
            </a:r>
            <a:endParaRPr lang="zh-TW" sz="950">
              <a:latin typeface="MingLiU"/>
              <a:ea typeface="MingLiU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357659" y="6029390"/>
            <a:ext cx="1005591" cy="9557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500">
                <a:latin typeface="MingLiU"/>
              </a:rPr>
              <a:t>*</a:t>
            </a:r>
            <a:r>
              <a:rPr lang="zh-TW" sz="500">
                <a:latin typeface="MingLiU"/>
                <a:ea typeface="MingLiU"/>
              </a:rPr>
              <a:t>解信息请参见</a:t>
            </a:r>
            <a:r>
              <a:rPr lang="en-US" sz="500">
                <a:latin typeface="Arial" panose="020B0604020202020204"/>
              </a:rPr>
              <a:t>GCLSI</a:t>
            </a:r>
            <a:r>
              <a:rPr lang="zh-TW" sz="500">
                <a:latin typeface="MingLiU"/>
                <a:ea typeface="MingLiU"/>
              </a:rPr>
              <a:t>安装说明书</a:t>
            </a:r>
            <a:endParaRPr lang="zh-TW" sz="500">
              <a:latin typeface="MingLiU"/>
              <a:ea typeface="MingLiU"/>
            </a:endParaRPr>
          </a:p>
        </p:txBody>
      </p:sp>
      <p:graphicFrame>
        <p:nvGraphicFramePr>
          <p:cNvPr id="17" name="表格 16"/>
          <p:cNvGraphicFramePr>
            <a:graphicFrameLocks noGrp="1"/>
          </p:cNvGraphicFramePr>
          <p:nvPr/>
        </p:nvGraphicFramePr>
        <p:xfrm>
          <a:off x="357659" y="4309082"/>
          <a:ext cx="4649470" cy="1682750"/>
        </p:xfrm>
        <a:graphic>
          <a:graphicData uri="http://schemas.openxmlformats.org/drawingml/2006/table">
            <a:tbl>
              <a:tblPr/>
              <a:tblGrid>
                <a:gridCol w="1238250"/>
                <a:gridCol w="3411220"/>
              </a:tblGrid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电池片排列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120 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片〔</a:t>
                      </a:r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6x20)</a:t>
                      </a:r>
                      <a:endParaRPr lang="zh-TW" sz="65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组件尺寸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en-US" sz="650">
                          <a:latin typeface="Arial" panose="020B0604020202020204"/>
                        </a:rPr>
                        <a:t>2172x1303x35mm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重量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31 </a:t>
                      </a:r>
                      <a:r>
                        <a:rPr lang="en-US" sz="650">
                          <a:latin typeface="Arial" panose="020B0604020202020204"/>
                        </a:rPr>
                        <a:t>kg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玻璃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en-US" sz="650">
                          <a:latin typeface="Arial" panose="020B0604020202020204"/>
                        </a:rPr>
                        <a:t>3.2 mm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高透、减反射镀膜钢化玻璃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748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背板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50">
                          <a:latin typeface="MingLiU"/>
                          <a:ea typeface="MingLiU"/>
                        </a:rPr>
                        <a:t>白色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4922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边框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50">
                          <a:latin typeface="MingLiU"/>
                          <a:ea typeface="MingLiU"/>
                        </a:rPr>
                        <a:t>阳极氧化膜铝合金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接线盒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50">
                          <a:latin typeface="MingLiU"/>
                          <a:ea typeface="MingLiU"/>
                        </a:rPr>
                        <a:t>防护等级</a:t>
                      </a:r>
                      <a:r>
                        <a:rPr lang="en-US" sz="650">
                          <a:latin typeface="Arial" panose="020B0604020202020204"/>
                        </a:rPr>
                        <a:t>IP68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700" i="1">
                          <a:latin typeface="MingLiU"/>
                          <a:ea typeface="MingLiU"/>
                        </a:rPr>
                        <a:t>电缆</a:t>
                      </a:r>
                      <a:endParaRPr lang="zh-TW" sz="700" i="1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4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平方毫米，正极线长</a:t>
                      </a:r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280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毫米，负极线长</a:t>
                      </a:r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280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毫米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811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二极管数量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00">
                          <a:latin typeface="Arial" panose="020B0604020202020204"/>
                          <a:ea typeface="Arial" panose="020B0604020202020204"/>
                        </a:rPr>
                        <a:t>3</a:t>
                      </a:r>
                      <a:endParaRPr lang="zh-TW" sz="60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CN" sz="650">
                          <a:latin typeface="MingLiU"/>
                          <a:ea typeface="MingLiU"/>
                        </a:rPr>
                        <a:t>风压津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压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2400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帕</a:t>
                      </a:r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/5400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帕*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连接器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en-US" sz="650">
                          <a:latin typeface="Arial" panose="020B0604020202020204"/>
                        </a:rPr>
                        <a:t>MC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兼容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8" name="矩形 17"/>
          <p:cNvSpPr/>
          <p:nvPr/>
        </p:nvSpPr>
        <p:spPr>
          <a:xfrm>
            <a:off x="357659" y="6972652"/>
            <a:ext cx="1795105" cy="15790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650" u="sng">
                <a:latin typeface="MingLiU"/>
                <a:ea typeface="MingLiU"/>
              </a:rPr>
              <a:t>温度系</a:t>
            </a:r>
            <a:r>
              <a:rPr lang="en-US" sz="650" u="sng">
                <a:latin typeface="Arial" panose="020B0604020202020204"/>
              </a:rPr>
              <a:t>gUPmax]</a:t>
            </a:r>
            <a:r>
              <a:rPr lang="zh-TW" sz="650">
                <a:latin typeface="Arial" panose="020B0604020202020204"/>
                <a:ea typeface="Arial" panose="020B0604020202020204"/>
              </a:rPr>
              <a:t>___________________________</a:t>
            </a:r>
            <a:r>
              <a:rPr lang="zh-TW" sz="650" u="sng">
                <a:latin typeface="Arial" panose="020B0604020202020204"/>
                <a:ea typeface="Arial" panose="020B0604020202020204"/>
              </a:rPr>
              <a:t>-0.36%/</a:t>
            </a:r>
            <a:r>
              <a:rPr lang="zh-TW" sz="650" u="sng">
                <a:latin typeface="MingLiU"/>
                <a:ea typeface="MingLiU"/>
              </a:rPr>
              <a:t>吟</a:t>
            </a:r>
            <a:endParaRPr lang="zh-TW" sz="650" u="sng">
              <a:latin typeface="MingLiU"/>
              <a:ea typeface="MingLiU"/>
            </a:endParaRPr>
          </a:p>
        </p:txBody>
      </p:sp>
      <p:graphicFrame>
        <p:nvGraphicFramePr>
          <p:cNvPr id="19" name="表格 18"/>
          <p:cNvGraphicFramePr>
            <a:graphicFrameLocks noGrp="1"/>
          </p:cNvGraphicFramePr>
          <p:nvPr/>
        </p:nvGraphicFramePr>
        <p:xfrm>
          <a:off x="357659" y="6270400"/>
          <a:ext cx="4154805" cy="685165"/>
        </p:xfrm>
        <a:graphic>
          <a:graphicData uri="http://schemas.openxmlformats.org/drawingml/2006/table">
            <a:tbl>
              <a:tblPr/>
              <a:tblGrid>
                <a:gridCol w="1030605"/>
                <a:gridCol w="855980"/>
                <a:gridCol w="1171575"/>
                <a:gridCol w="1096645"/>
              </a:tblGrid>
              <a:tr h="21590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950">
                          <a:latin typeface="MingLiU"/>
                          <a:ea typeface="MingLiU"/>
                        </a:rPr>
                        <a:t>温度特性</a:t>
                      </a:r>
                      <a:endParaRPr lang="zh-TW" sz="9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marL="929005" indent="0"/>
                      <a:r>
                        <a:rPr lang="zh-TW" sz="950">
                          <a:latin typeface="MingLiU"/>
                          <a:ea typeface="MingLiU"/>
                        </a:rPr>
                        <a:t>极限参数</a:t>
                      </a:r>
                      <a:endParaRPr lang="zh-TW" sz="9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电池标称工作温度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en-US" sz="650">
                          <a:latin typeface="Arial" panose="020B0604020202020204"/>
                        </a:rPr>
                        <a:t>43±2°C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650">
                          <a:latin typeface="MingLiU"/>
                          <a:ea typeface="MingLiU"/>
                        </a:rPr>
                        <a:t>工作温度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en-US" sz="650">
                          <a:latin typeface="Arial" panose="020B0604020202020204"/>
                        </a:rPr>
                        <a:t>-40~+85°C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22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温度系数</a:t>
                      </a:r>
                      <a:r>
                        <a:rPr lang="en-US" sz="650">
                          <a:latin typeface="Arial" panose="020B0604020202020204"/>
                        </a:rPr>
                        <a:t>Jsc]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en-US" sz="650">
                          <a:latin typeface="Arial" panose="020B0604020202020204"/>
                        </a:rPr>
                        <a:t>+0.05%/°C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650">
                          <a:latin typeface="MingLiU"/>
                          <a:ea typeface="MingLiU"/>
                        </a:rPr>
                        <a:t>最大系銃电压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en-US" sz="650">
                          <a:latin typeface="Arial" panose="020B0604020202020204"/>
                        </a:rPr>
                        <a:t>1500VDC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663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温度系数</a:t>
                      </a:r>
                      <a:r>
                        <a:rPr lang="en-US" sz="650">
                          <a:latin typeface="Arial" panose="020B0604020202020204"/>
                        </a:rPr>
                        <a:t>(Voc)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en-US" sz="650">
                          <a:latin typeface="Arial" panose="020B0604020202020204"/>
                        </a:rPr>
                        <a:t>-0.28%/°C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650">
                          <a:latin typeface="MingLiU"/>
                          <a:ea typeface="MingLiU"/>
                        </a:rPr>
                        <a:t>最大保险丝额定电流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30 </a:t>
                      </a:r>
                      <a:r>
                        <a:rPr lang="en-US" sz="650">
                          <a:latin typeface="Arial" panose="020B0604020202020204"/>
                        </a:rPr>
                        <a:t>A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382591" y="8007329"/>
            <a:ext cx="814445" cy="11634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650">
                <a:latin typeface="MingLiU"/>
                <a:ea typeface="MingLiU"/>
              </a:rPr>
              <a:t>功率测量误差</a:t>
            </a:r>
            <a:r>
              <a:rPr lang="zh-TW" sz="650">
                <a:latin typeface="Arial" panose="020B0604020202020204"/>
                <a:ea typeface="Arial" panose="020B0604020202020204"/>
              </a:rPr>
              <a:t>+/-3%</a:t>
            </a:r>
            <a:endParaRPr lang="zh-TW" sz="650">
              <a:latin typeface="Arial" panose="020B0604020202020204"/>
              <a:ea typeface="Arial" panose="020B0604020202020204"/>
            </a:endParaRPr>
          </a:p>
        </p:txBody>
      </p:sp>
      <p:graphicFrame>
        <p:nvGraphicFramePr>
          <p:cNvPr id="21" name="表格 20"/>
          <p:cNvGraphicFramePr>
            <a:graphicFrameLocks noGrp="1"/>
          </p:cNvGraphicFramePr>
          <p:nvPr/>
        </p:nvGraphicFramePr>
        <p:xfrm>
          <a:off x="70941" y="7242748"/>
          <a:ext cx="4462780" cy="714375"/>
        </p:xfrm>
        <a:graphic>
          <a:graphicData uri="http://schemas.openxmlformats.org/drawingml/2006/table">
            <a:tbl>
              <a:tblPr/>
              <a:tblGrid>
                <a:gridCol w="1325245"/>
                <a:gridCol w="768985"/>
                <a:gridCol w="1059815"/>
                <a:gridCol w="1308735"/>
              </a:tblGrid>
              <a:tr h="224155"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zh-TW" sz="950">
                          <a:latin typeface="MingLiU"/>
                          <a:ea typeface="MingLiU"/>
                        </a:rPr>
                        <a:t>包装方式</a:t>
                      </a:r>
                      <a:endParaRPr lang="zh-TW" sz="9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marL="929005" indent="0"/>
                      <a:r>
                        <a:rPr lang="zh-TW" sz="950">
                          <a:latin typeface="MingLiU"/>
                          <a:ea typeface="MingLiU"/>
                        </a:rPr>
                        <a:t>可选配置</a:t>
                      </a:r>
                      <a:endParaRPr lang="zh-TW" sz="9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61925"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zh-TW" sz="650">
                          <a:latin typeface="MingLiU"/>
                          <a:ea typeface="MingLiU"/>
                        </a:rPr>
                        <a:t>毎箱容員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9210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31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片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90500"/>
                      <a:r>
                        <a:rPr lang="zh-TW" sz="650">
                          <a:latin typeface="MingLiU"/>
                          <a:ea typeface="MingLiU"/>
                        </a:rPr>
                        <a:t>连接器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65100" algn="just"/>
                      <a:r>
                        <a:rPr lang="en-US" sz="650">
                          <a:latin typeface="MingLiU"/>
                        </a:rPr>
                        <a:t>□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原装</a:t>
                      </a:r>
                      <a:r>
                        <a:rPr lang="en-US" sz="650">
                          <a:latin typeface="Arial" panose="020B0604020202020204"/>
                        </a:rPr>
                        <a:t>MC</a:t>
                      </a:r>
                      <a:endParaRPr lang="en-US" sz="65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70180"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en-US" sz="650">
                          <a:latin typeface="Arial" panose="020B0604020202020204"/>
                        </a:rPr>
                        <a:t>17.5m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平板装车量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>
                    <a:solidFill>
                      <a:srgbClr val="DAD9D9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indent="29210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775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片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58115"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en-US" sz="650">
                          <a:latin typeface="Arial" panose="020B0604020202020204"/>
                        </a:rPr>
                        <a:t>13.5m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平板装车量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>
                    <a:solidFill>
                      <a:srgbClr val="DAD9D9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indent="292100"/>
                      <a:r>
                        <a:rPr lang="zh-TW" sz="650">
                          <a:latin typeface="Arial" panose="020B0604020202020204"/>
                          <a:ea typeface="Arial" panose="020B0604020202020204"/>
                        </a:rPr>
                        <a:t>527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片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>
                    <a:solidFill>
                      <a:srgbClr val="DAD9D9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2" name="矩形 21"/>
          <p:cNvSpPr/>
          <p:nvPr/>
        </p:nvSpPr>
        <p:spPr>
          <a:xfrm>
            <a:off x="5447944" y="1188426"/>
            <a:ext cx="519417" cy="1537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950">
                <a:latin typeface="MingLiU"/>
                <a:ea typeface="MingLiU"/>
              </a:rPr>
              <a:t>组件尺寸</a:t>
            </a:r>
            <a:endParaRPr lang="zh-TW" sz="950">
              <a:latin typeface="MingLiU"/>
              <a:ea typeface="MingLiU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5389769" y="5501663"/>
            <a:ext cx="1134406" cy="10803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550">
                <a:latin typeface="MingLiU"/>
                <a:ea typeface="MingLiU"/>
              </a:rPr>
              <a:t>不同温度下电流电压曲线</a:t>
            </a:r>
            <a:r>
              <a:rPr lang="en-US" sz="600">
                <a:latin typeface="Arial" panose="020B0604020202020204"/>
              </a:rPr>
              <a:t>(615W)</a:t>
            </a:r>
            <a:endParaRPr lang="en-US" sz="600">
              <a:latin typeface="Arial" panose="020B0604020202020204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89769" y="6997583"/>
            <a:ext cx="1741086" cy="11634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550">
                <a:latin typeface="MingLiU"/>
                <a:ea typeface="MingLiU"/>
              </a:rPr>
              <a:t>不同辐照度下电流电压曲线/功率电压曲线</a:t>
            </a:r>
            <a:r>
              <a:rPr lang="zh-TW" sz="600">
                <a:latin typeface="Arial" panose="020B0604020202020204"/>
                <a:ea typeface="Arial" panose="020B0604020202020204"/>
              </a:rPr>
              <a:t>(61</a:t>
            </a:r>
            <a:r>
              <a:rPr lang="en-US" sz="600">
                <a:latin typeface="Arial" panose="020B0604020202020204"/>
              </a:rPr>
              <a:t>5W)</a:t>
            </a:r>
            <a:endParaRPr lang="en-US" sz="600">
              <a:latin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89769" y="8381310"/>
            <a:ext cx="1026368" cy="9557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500">
                <a:latin typeface="MingLiU"/>
                <a:ea typeface="MingLiU"/>
              </a:rPr>
              <a:t>注意:产昌前阅涙姓与安装说明.</a:t>
            </a:r>
            <a:endParaRPr lang="zh-TW" sz="500">
              <a:latin typeface="MingLiU"/>
              <a:ea typeface="MingLiU"/>
            </a:endParaRPr>
          </a:p>
        </p:txBody>
      </p:sp>
      <p:pic>
        <p:nvPicPr>
          <p:cNvPr id="8" name="图片 7" descr="e884384278016faeb00f4f73bb9434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120" y="9305925"/>
            <a:ext cx="7559040" cy="6280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611" y="8198475"/>
            <a:ext cx="1869901" cy="3033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361" y="1487610"/>
            <a:ext cx="1508387" cy="262201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701" y="4388034"/>
            <a:ext cx="1616426" cy="968192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4332" y="5726051"/>
            <a:ext cx="1903144" cy="126737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06663" y="7184573"/>
            <a:ext cx="1857434" cy="119673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384027" y="573436"/>
            <a:ext cx="1151027" cy="16621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ctr"/>
            <a:r>
              <a:rPr lang="zh-TW" sz="950">
                <a:latin typeface="MingLiU"/>
                <a:ea typeface="MingLiU"/>
              </a:rPr>
              <a:t>单玻系列单晶组件</a:t>
            </a:r>
            <a:endParaRPr lang="zh-TW" sz="950">
              <a:latin typeface="MingLiU"/>
              <a:ea typeface="MingLiU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48140" y="594213"/>
            <a:ext cx="885087" cy="137126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1000" b="1">
                <a:latin typeface="Arial" panose="020B0604020202020204"/>
              </a:rPr>
              <a:t>GCL-M12/66H</a:t>
            </a:r>
            <a:endParaRPr lang="en-US" sz="1000" b="1">
              <a:latin typeface="Arial" panose="020B0604020202020204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368992" y="498640"/>
            <a:ext cx="1508387" cy="398912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2200" b="1">
                <a:solidFill>
                  <a:srgbClr val="1D79BD"/>
                </a:solidFill>
                <a:latin typeface="Arial" panose="020B0604020202020204"/>
              </a:rPr>
              <a:t>640-675W</a:t>
            </a:r>
            <a:endParaRPr lang="en-US" sz="2200" b="1">
              <a:solidFill>
                <a:srgbClr val="1D79BD"/>
              </a:solidFill>
              <a:latin typeface="Arial" panose="020B0604020202020204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65970" y="1205047"/>
            <a:ext cx="1034678" cy="1537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950">
                <a:latin typeface="MingLiU"/>
                <a:ea typeface="MingLiU"/>
              </a:rPr>
              <a:t>电性能参数</a:t>
            </a:r>
            <a:r>
              <a:rPr lang="en-US" sz="900">
                <a:latin typeface="Arial" panose="020B0604020202020204"/>
              </a:rPr>
              <a:t>I STC</a:t>
            </a:r>
            <a:endParaRPr lang="en-US" sz="900">
              <a:latin typeface="Arial" panose="020B060402020202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447944" y="1188426"/>
            <a:ext cx="519417" cy="15374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950">
                <a:latin typeface="MingLiU"/>
                <a:ea typeface="MingLiU"/>
              </a:rPr>
              <a:t>组件尺寸</a:t>
            </a:r>
            <a:endParaRPr lang="zh-TW" sz="950">
              <a:latin typeface="MingLiU"/>
              <a:ea typeface="MingLiU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61814" y="3835373"/>
            <a:ext cx="1807570" cy="10388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500">
                <a:latin typeface="Arial" panose="020B0604020202020204"/>
              </a:rPr>
              <a:t>*NMOT</a:t>
            </a:r>
            <a:r>
              <a:rPr lang="zh-TW" sz="450">
                <a:latin typeface="MingLiU"/>
                <a:ea typeface="MingLiU"/>
              </a:rPr>
              <a:t>测试条件：辐照度</a:t>
            </a:r>
            <a:r>
              <a:rPr lang="en-US" sz="500">
                <a:latin typeface="Arial" panose="020B0604020202020204"/>
              </a:rPr>
              <a:t>800W/m</a:t>
            </a:r>
            <a:r>
              <a:rPr lang="en-US" sz="500" baseline="30000">
                <a:latin typeface="Arial" panose="020B0604020202020204"/>
              </a:rPr>
              <a:t>2</a:t>
            </a:r>
            <a:r>
              <a:rPr lang="en-US" sz="500">
                <a:latin typeface="Arial" panose="020B0604020202020204"/>
              </a:rPr>
              <a:t>,</a:t>
            </a:r>
            <a:r>
              <a:rPr lang="zh-TW" sz="450">
                <a:latin typeface="MingLiU"/>
                <a:ea typeface="MingLiU"/>
              </a:rPr>
              <a:t>环境温度</a:t>
            </a:r>
            <a:r>
              <a:rPr lang="en-US" sz="500">
                <a:latin typeface="Arial" panose="020B0604020202020204"/>
              </a:rPr>
              <a:t>20C </a:t>
            </a:r>
            <a:r>
              <a:rPr lang="zh-TW" sz="450">
                <a:latin typeface="MingLiU"/>
                <a:ea typeface="MingLiU"/>
              </a:rPr>
              <a:t>风</a:t>
            </a:r>
            <a:r>
              <a:rPr lang="en-US" sz="500">
                <a:latin typeface="Arial" panose="020B0604020202020204"/>
              </a:rPr>
              <a:t>Slm/s</a:t>
            </a:r>
            <a:endParaRPr lang="en-US" sz="500">
              <a:latin typeface="Arial" panose="020B0604020202020204"/>
            </a:endParaRPr>
          </a:p>
        </p:txBody>
      </p:sp>
      <p:graphicFrame>
        <p:nvGraphicFramePr>
          <p:cNvPr id="15" name="表格 14"/>
          <p:cNvGraphicFramePr>
            <a:graphicFrameLocks noGrp="1"/>
          </p:cNvGraphicFramePr>
          <p:nvPr/>
        </p:nvGraphicFramePr>
        <p:xfrm>
          <a:off x="357659" y="1437745"/>
          <a:ext cx="4653915" cy="2355850"/>
        </p:xfrm>
        <a:graphic>
          <a:graphicData uri="http://schemas.openxmlformats.org/drawingml/2006/table">
            <a:tbl>
              <a:tblPr/>
              <a:tblGrid>
                <a:gridCol w="1159510"/>
                <a:gridCol w="361315"/>
                <a:gridCol w="357505"/>
                <a:gridCol w="386080"/>
                <a:gridCol w="386715"/>
                <a:gridCol w="340995"/>
                <a:gridCol w="431800"/>
                <a:gridCol w="386080"/>
                <a:gridCol w="386715"/>
                <a:gridCol w="457200"/>
              </a:tblGrid>
              <a:tr h="16192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功率输出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500">
                          <a:latin typeface="Arial" panose="020B0604020202020204"/>
                        </a:rPr>
                        <a:t>Pmax(W)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640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645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650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655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660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665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670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675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最大功率点的工作电压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500">
                          <a:latin typeface="Arial" panose="020B0604020202020204"/>
                        </a:rPr>
                        <a:t>Vmp(V)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37.00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37.20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37.40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37.60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37.80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38.00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38.20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38.40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最大功率点的工作电流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500">
                          <a:latin typeface="Arial" panose="020B0604020202020204"/>
                        </a:rPr>
                        <a:t>Imp(A)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17.30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17.34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17.38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17.42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17.46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17.50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17.54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17.58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开路电压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500">
                          <a:latin typeface="Arial" panose="020B0604020202020204"/>
                        </a:rPr>
                        <a:t>Voc(V)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44.80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45.00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45.20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45.40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45.60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45.80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46.00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46.20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短路电流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en-US" sz="500">
                          <a:latin typeface="Arial" panose="020B0604020202020204"/>
                        </a:rPr>
                        <a:t>lsc(A)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18.36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18.41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18.46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18.50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18.55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18.60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18.65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18.70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组件效率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77800"/>
                      <a:r>
                        <a:rPr lang="zh-CN" sz="500">
                          <a:latin typeface="Arial" panose="020B0604020202020204"/>
                          <a:ea typeface="Arial" panose="020B0604020202020204"/>
                        </a:rPr>
                        <a:t>(%)</a:t>
                      </a:r>
                      <a:endParaRPr lang="zh-CN" sz="50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20.6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20.8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20.9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21.1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21.2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21.4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21.6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21.7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功率公差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77800"/>
                      <a:r>
                        <a:rPr lang="en-US" sz="500">
                          <a:latin typeface="Arial" panose="020B0604020202020204"/>
                        </a:rPr>
                        <a:t>(W)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0~+5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  <a:tr h="522605">
                <a:tc gridSpan="10">
                  <a:txBody>
                    <a:bodyPr>
                      <a:spAutoFit/>
                    </a:bodyPr>
                    <a:p>
                      <a:pPr indent="0">
                        <a:spcAft>
                          <a:spcPts val="840"/>
                        </a:spcAft>
                      </a:pPr>
                      <a:r>
                        <a:rPr lang="en-US" sz="500">
                          <a:latin typeface="Arial" panose="020B0604020202020204"/>
                        </a:rPr>
                        <a:t>• STC</a:t>
                      </a:r>
                      <a:r>
                        <a:rPr lang="zh-TW" sz="450">
                          <a:latin typeface="MingLiU"/>
                          <a:ea typeface="MingLiU"/>
                        </a:rPr>
                        <a:t>测试条件:大气质</a:t>
                      </a:r>
                      <a:r>
                        <a:rPr lang="en-US" sz="450">
                          <a:latin typeface="MingLiU"/>
                        </a:rPr>
                        <a:t>・</a:t>
                      </a:r>
                      <a:r>
                        <a:rPr lang="en-US" sz="500">
                          <a:latin typeface="Arial" panose="020B0604020202020204"/>
                        </a:rPr>
                        <a:t>AM15</a:t>
                      </a:r>
                      <a:r>
                        <a:rPr lang="zh-TW" sz="500">
                          <a:latin typeface="Arial" panose="020B0604020202020204"/>
                          <a:ea typeface="Arial" panose="020B0604020202020204"/>
                        </a:rPr>
                        <a:t>,</a:t>
                      </a:r>
                      <a:r>
                        <a:rPr lang="zh-TW" sz="450">
                          <a:latin typeface="MingLiU"/>
                          <a:ea typeface="MingLiU"/>
                        </a:rPr>
                        <a:t>辐照度</a:t>
                      </a:r>
                      <a:r>
                        <a:rPr lang="en-US" sz="500">
                          <a:latin typeface="Arial" panose="020B0604020202020204"/>
                        </a:rPr>
                        <a:t>1000W/</a:t>
                      </a:r>
                      <a:r>
                        <a:rPr lang="zh-TW" sz="450">
                          <a:latin typeface="MingLiU"/>
                          <a:ea typeface="MingLiU"/>
                        </a:rPr>
                        <a:t>糸,电池温度</a:t>
                      </a:r>
                      <a:r>
                        <a:rPr lang="en-US" sz="500">
                          <a:latin typeface="Arial" panose="020B0604020202020204"/>
                        </a:rPr>
                        <a:t>25.C</a:t>
                      </a:r>
                      <a:endParaRPr lang="en-US" sz="500">
                        <a:latin typeface="Arial" panose="020B0604020202020204"/>
                      </a:endParaRPr>
                    </a:p>
                    <a:p>
                      <a:pPr indent="0"/>
                      <a:r>
                        <a:rPr lang="zh-TW" sz="950">
                          <a:latin typeface="MingLiU"/>
                          <a:ea typeface="MingLiU"/>
                        </a:rPr>
                        <a:t>电性能参数</a:t>
                      </a:r>
                      <a:r>
                        <a:rPr lang="zh-TW" sz="900">
                          <a:latin typeface="Arial" panose="020B0604020202020204"/>
                          <a:ea typeface="Arial" panose="020B0604020202020204"/>
                        </a:rPr>
                        <a:t>1 </a:t>
                      </a:r>
                      <a:r>
                        <a:rPr lang="en-US" sz="900">
                          <a:latin typeface="Arial" panose="020B0604020202020204"/>
                        </a:rPr>
                        <a:t>NMOT</a:t>
                      </a:r>
                      <a:endParaRPr lang="en-US" sz="900">
                        <a:latin typeface="Arial" panose="020B0604020202020204"/>
                      </a:endParaRPr>
                    </a:p>
                  </a:txBody>
                  <a:tcPr marL="0" marR="0" marT="0" marB="0" anchor="ctr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最大功率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500">
                          <a:latin typeface="Arial" panose="020B0604020202020204"/>
                        </a:rPr>
                        <a:t>Pmax [W)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en-US" sz="600">
                          <a:latin typeface="Arial" panose="020B0604020202020204"/>
                        </a:rPr>
                        <a:t>483.4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488.0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491.8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495.6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499.4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503.1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5D6.9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51D.7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最大功率点的工作电压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500">
                          <a:latin typeface="Arial" panose="020B0604020202020204"/>
                        </a:rPr>
                        <a:t>Vmp (V)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en-US" sz="600">
                          <a:latin typeface="Arial" panose="020B0604020202020204"/>
                        </a:rPr>
                        <a:t>34.46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34.70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34.89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35.08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35.26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35.45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35.64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35.82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最大功率点的工作电流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500">
                          <a:latin typeface="Arial" panose="020B0604020202020204"/>
                        </a:rPr>
                        <a:t>Imp (A)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just"/>
                      <a:r>
                        <a:rPr lang="en-US" sz="600">
                          <a:latin typeface="Arial" panose="020B0604020202020204"/>
                        </a:rPr>
                        <a:t>14.03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14.06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14.09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14.13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14.16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14.19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14.22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14.26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开路电压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500">
                          <a:latin typeface="Arial" panose="020B0604020202020204"/>
                        </a:rPr>
                        <a:t>Voc(V)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42.20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42.39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42.58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42.77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42.96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43. U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43.33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43.52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短路电流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01600"/>
                      <a:r>
                        <a:rPr lang="en-US" sz="500">
                          <a:latin typeface="Arial" panose="020B0604020202020204"/>
                        </a:rPr>
                        <a:t>Isc [Al</a:t>
                      </a:r>
                      <a:endParaRPr lang="en-US" sz="5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14.80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14.84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14.88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14.92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14300"/>
                      <a:r>
                        <a:rPr lang="en-US" sz="600">
                          <a:latin typeface="Arial" panose="020B0604020202020204"/>
                        </a:rPr>
                        <a:t>14.96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15.00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 algn="ctr"/>
                      <a:r>
                        <a:rPr lang="en-US" sz="600">
                          <a:latin typeface="Arial" panose="020B0604020202020204"/>
                        </a:rPr>
                        <a:t>15.04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en-US" sz="600">
                          <a:latin typeface="Arial" panose="020B0604020202020204"/>
                        </a:rPr>
                        <a:t>15.08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16" name="矩形 15"/>
          <p:cNvSpPr/>
          <p:nvPr/>
        </p:nvSpPr>
        <p:spPr>
          <a:xfrm>
            <a:off x="361814" y="4063917"/>
            <a:ext cx="502796" cy="15374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950">
                <a:latin typeface="MingLiU"/>
                <a:ea typeface="MingLiU"/>
              </a:rPr>
              <a:t>结构性能</a:t>
            </a:r>
            <a:endParaRPr lang="zh-TW" sz="950">
              <a:latin typeface="MingLiU"/>
              <a:ea typeface="MingLiU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57659" y="6029390"/>
            <a:ext cx="1005591" cy="9557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450">
                <a:latin typeface="MingLiU"/>
              </a:rPr>
              <a:t>*</a:t>
            </a:r>
            <a:r>
              <a:rPr lang="zh-TW" sz="450">
                <a:latin typeface="MingLiU"/>
                <a:ea typeface="MingLiU"/>
              </a:rPr>
              <a:t>解信息请参见</a:t>
            </a:r>
            <a:r>
              <a:rPr lang="en-US" sz="500">
                <a:latin typeface="Arial" panose="020B0604020202020204"/>
              </a:rPr>
              <a:t>GCLSI</a:t>
            </a:r>
            <a:r>
              <a:rPr lang="zh-TW" sz="450">
                <a:latin typeface="MingLiU"/>
                <a:ea typeface="MingLiU"/>
              </a:rPr>
              <a:t>安装说明书</a:t>
            </a:r>
            <a:endParaRPr lang="zh-TW" sz="450">
              <a:latin typeface="MingLiU"/>
              <a:ea typeface="MingLiU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/>
        </p:nvGraphicFramePr>
        <p:xfrm>
          <a:off x="357659" y="4309082"/>
          <a:ext cx="4649470" cy="1682750"/>
        </p:xfrm>
        <a:graphic>
          <a:graphicData uri="http://schemas.openxmlformats.org/drawingml/2006/table">
            <a:tbl>
              <a:tblPr/>
              <a:tblGrid>
                <a:gridCol w="1238250"/>
                <a:gridCol w="3411220"/>
              </a:tblGrid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电池片排列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00">
                          <a:latin typeface="Arial" panose="020B0604020202020204"/>
                          <a:ea typeface="Arial" panose="020B0604020202020204"/>
                        </a:rPr>
                        <a:t>132 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片</a:t>
                      </a:r>
                      <a:r>
                        <a:rPr lang="en-US" sz="600">
                          <a:latin typeface="Arial" panose="020B0604020202020204"/>
                        </a:rPr>
                        <a:t>(6x22)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组件尺寸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en-US" sz="600">
                          <a:latin typeface="Arial" panose="020B0604020202020204"/>
                        </a:rPr>
                        <a:t>2384x</a:t>
                      </a:r>
                      <a:r>
                        <a:rPr lang="zh-TW" sz="600">
                          <a:latin typeface="Arial" panose="020B0604020202020204"/>
                          <a:ea typeface="Arial" panose="020B0604020202020204"/>
                        </a:rPr>
                        <a:t>1</a:t>
                      </a:r>
                      <a:r>
                        <a:rPr lang="en-US" sz="600">
                          <a:latin typeface="Arial" panose="020B0604020202020204"/>
                        </a:rPr>
                        <a:t>303x35m m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重量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en-US" sz="600">
                          <a:latin typeface="Arial" panose="020B0604020202020204"/>
                        </a:rPr>
                        <a:t>34.2 kg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玻璃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en-US" sz="600">
                          <a:latin typeface="Arial" panose="020B0604020202020204"/>
                        </a:rPr>
                        <a:t>3.2 mm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高透、减反射镀膜钢化玻璃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748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背板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50">
                          <a:latin typeface="MingLiU"/>
                          <a:ea typeface="MingLiU"/>
                        </a:rPr>
                        <a:t>白色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4922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边框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50">
                          <a:latin typeface="MingLiU"/>
                          <a:ea typeface="MingLiU"/>
                        </a:rPr>
                        <a:t>阳极氧化膜铝合金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接线盒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50">
                          <a:latin typeface="MingLiU"/>
                          <a:ea typeface="MingLiU"/>
                        </a:rPr>
                        <a:t>防护等级</a:t>
                      </a:r>
                      <a:r>
                        <a:rPr lang="en-US" sz="600">
                          <a:latin typeface="Arial" panose="020B0604020202020204"/>
                        </a:rPr>
                        <a:t>IP68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86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 i="1">
                          <a:latin typeface="MingLiU"/>
                          <a:ea typeface="MingLiU"/>
                        </a:rPr>
                        <a:t>电缆</a:t>
                      </a:r>
                      <a:endParaRPr lang="zh-TW" sz="650" i="1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00">
                          <a:latin typeface="Arial" panose="020B0604020202020204"/>
                          <a:ea typeface="Arial" panose="020B0604020202020204"/>
                        </a:rPr>
                        <a:t>4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平方毫米，正极线长</a:t>
                      </a:r>
                      <a:r>
                        <a:rPr lang="zh-TW" sz="600">
                          <a:latin typeface="Arial" panose="020B0604020202020204"/>
                          <a:ea typeface="Arial" panose="020B0604020202020204"/>
                        </a:rPr>
                        <a:t>280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毫米，负极线长</a:t>
                      </a:r>
                      <a:r>
                        <a:rPr lang="zh-TW" sz="600">
                          <a:latin typeface="Arial" panose="020B0604020202020204"/>
                          <a:ea typeface="Arial" panose="020B0604020202020204"/>
                        </a:rPr>
                        <a:t>280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毫米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811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二极管数量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00">
                          <a:latin typeface="Arial" panose="020B0604020202020204"/>
                          <a:ea typeface="Arial" panose="020B0604020202020204"/>
                        </a:rPr>
                        <a:t>3</a:t>
                      </a:r>
                      <a:endParaRPr lang="zh-TW" sz="600">
                        <a:latin typeface="Arial" panose="020B0604020202020204"/>
                        <a:ea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CN" sz="650">
                          <a:latin typeface="MingLiU"/>
                          <a:ea typeface="MingLiU"/>
                        </a:rPr>
                        <a:t>风压津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压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zh-TW" sz="600">
                          <a:latin typeface="Arial" panose="020B0604020202020204"/>
                          <a:ea typeface="Arial" panose="020B0604020202020204"/>
                        </a:rPr>
                        <a:t>2400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帕</a:t>
                      </a:r>
                      <a:r>
                        <a:rPr lang="zh-TW" sz="600">
                          <a:latin typeface="Arial" panose="020B0604020202020204"/>
                          <a:ea typeface="Arial" panose="020B0604020202020204"/>
                        </a:rPr>
                        <a:t>/5400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帕*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连接器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pPr marL="725805" indent="0"/>
                      <a:r>
                        <a:rPr lang="en-US" sz="600">
                          <a:latin typeface="Arial" panose="020B0604020202020204"/>
                        </a:rPr>
                        <a:t>MC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兼容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357659" y="6972652"/>
            <a:ext cx="1795105" cy="15790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650" u="sng">
                <a:latin typeface="MingLiU"/>
                <a:ea typeface="MingLiU"/>
              </a:rPr>
              <a:t>温度系</a:t>
            </a:r>
            <a:r>
              <a:rPr lang="en-US" sz="600" u="sng">
                <a:latin typeface="Arial" panose="020B0604020202020204"/>
              </a:rPr>
              <a:t>gUPmax]</a:t>
            </a:r>
            <a:r>
              <a:rPr lang="zh-TW" sz="600">
                <a:latin typeface="Arial" panose="020B0604020202020204"/>
                <a:ea typeface="Arial" panose="020B0604020202020204"/>
              </a:rPr>
              <a:t>___________________________</a:t>
            </a:r>
            <a:r>
              <a:rPr lang="zh-TW" sz="600" u="sng">
                <a:latin typeface="Arial" panose="020B0604020202020204"/>
                <a:ea typeface="Arial" panose="020B0604020202020204"/>
              </a:rPr>
              <a:t>-0.36%/</a:t>
            </a:r>
            <a:r>
              <a:rPr lang="zh-TW" sz="650" u="sng">
                <a:latin typeface="MingLiU"/>
                <a:ea typeface="MingLiU"/>
              </a:rPr>
              <a:t>吟</a:t>
            </a:r>
            <a:endParaRPr lang="zh-TW" sz="650" u="sng">
              <a:latin typeface="MingLiU"/>
              <a:ea typeface="MingLiU"/>
            </a:endParaRPr>
          </a:p>
        </p:txBody>
      </p:sp>
      <p:graphicFrame>
        <p:nvGraphicFramePr>
          <p:cNvPr id="20" name="表格 19"/>
          <p:cNvGraphicFramePr>
            <a:graphicFrameLocks noGrp="1"/>
          </p:cNvGraphicFramePr>
          <p:nvPr/>
        </p:nvGraphicFramePr>
        <p:xfrm>
          <a:off x="357659" y="6270400"/>
          <a:ext cx="4154805" cy="685165"/>
        </p:xfrm>
        <a:graphic>
          <a:graphicData uri="http://schemas.openxmlformats.org/drawingml/2006/table">
            <a:tbl>
              <a:tblPr/>
              <a:tblGrid>
                <a:gridCol w="1030605"/>
                <a:gridCol w="855980"/>
                <a:gridCol w="1171575"/>
                <a:gridCol w="1096645"/>
              </a:tblGrid>
              <a:tr h="21590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950">
                          <a:latin typeface="MingLiU"/>
                          <a:ea typeface="MingLiU"/>
                        </a:rPr>
                        <a:t>温度特性</a:t>
                      </a:r>
                      <a:endParaRPr lang="zh-TW" sz="9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marL="929005" indent="0"/>
                      <a:r>
                        <a:rPr lang="zh-TW" sz="950">
                          <a:latin typeface="MingLiU"/>
                          <a:ea typeface="MingLiU"/>
                        </a:rPr>
                        <a:t>极限参数</a:t>
                      </a:r>
                      <a:endParaRPr lang="zh-TW" sz="9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536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电池标称工作温度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en-US" sz="600">
                          <a:latin typeface="Arial" panose="020B0604020202020204"/>
                        </a:rPr>
                        <a:t>43±2°C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650">
                          <a:latin typeface="MingLiU"/>
                          <a:ea typeface="MingLiU"/>
                        </a:rPr>
                        <a:t>工作温度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en-US" sz="600">
                          <a:latin typeface="Arial" panose="020B0604020202020204"/>
                        </a:rPr>
                        <a:t>-40~+85°C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49225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温度系数</a:t>
                      </a:r>
                      <a:r>
                        <a:rPr lang="en-US" sz="600">
                          <a:latin typeface="Arial" panose="020B0604020202020204"/>
                        </a:rPr>
                        <a:t>Jsc]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en-US" sz="600">
                          <a:latin typeface="Arial" panose="020B0604020202020204"/>
                        </a:rPr>
                        <a:t>+0.05%/°C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650">
                          <a:latin typeface="MingLiU"/>
                          <a:ea typeface="MingLiU"/>
                        </a:rPr>
                        <a:t>最大系銃电压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en-US" sz="600">
                          <a:latin typeface="Arial" panose="020B0604020202020204"/>
                        </a:rPr>
                        <a:t>1500VDC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66370">
                <a:tc>
                  <a:txBody>
                    <a:bodyPr>
                      <a:spAutoFit/>
                    </a:bodyPr>
                    <a:p>
                      <a:pPr indent="0"/>
                      <a:r>
                        <a:rPr lang="zh-TW" sz="650">
                          <a:latin typeface="MingLiU"/>
                          <a:ea typeface="MingLiU"/>
                        </a:rPr>
                        <a:t>温度系数</a:t>
                      </a:r>
                      <a:r>
                        <a:rPr lang="en-US" sz="600">
                          <a:latin typeface="Arial" panose="020B0604020202020204"/>
                        </a:rPr>
                        <a:t>(Voc)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66700"/>
                      <a:r>
                        <a:rPr lang="en-US" sz="600">
                          <a:latin typeface="Arial" panose="020B0604020202020204"/>
                        </a:rPr>
                        <a:t>-0.28%/°C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27000"/>
                      <a:r>
                        <a:rPr lang="zh-TW" sz="650">
                          <a:latin typeface="MingLiU"/>
                          <a:ea typeface="MingLiU"/>
                        </a:rPr>
                        <a:t>最大保险丝额定电流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28600"/>
                      <a:r>
                        <a:rPr lang="zh-TW" sz="600">
                          <a:latin typeface="Arial" panose="020B0604020202020204"/>
                          <a:ea typeface="Arial" panose="020B0604020202020204"/>
                        </a:rPr>
                        <a:t>30 </a:t>
                      </a:r>
                      <a:r>
                        <a:rPr lang="en-US" sz="600">
                          <a:latin typeface="Arial" panose="020B0604020202020204"/>
                        </a:rPr>
                        <a:t>A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</a:tbl>
          </a:graphicData>
        </a:graphic>
      </p:graphicFrame>
      <p:sp>
        <p:nvSpPr>
          <p:cNvPr id="21" name="矩形 20"/>
          <p:cNvSpPr/>
          <p:nvPr/>
        </p:nvSpPr>
        <p:spPr>
          <a:xfrm>
            <a:off x="382591" y="8007329"/>
            <a:ext cx="814445" cy="116349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650">
                <a:latin typeface="MingLiU"/>
                <a:ea typeface="MingLiU"/>
              </a:rPr>
              <a:t>功率测量误差</a:t>
            </a:r>
            <a:r>
              <a:rPr lang="zh-TW" sz="600">
                <a:latin typeface="Arial" panose="020B0604020202020204"/>
                <a:ea typeface="Arial" panose="020B0604020202020204"/>
              </a:rPr>
              <a:t>+/-3%</a:t>
            </a:r>
            <a:endParaRPr lang="zh-TW" sz="600">
              <a:latin typeface="Arial" panose="020B0604020202020204"/>
              <a:ea typeface="Arial" panose="020B0604020202020204"/>
            </a:endParaRPr>
          </a:p>
        </p:txBody>
      </p:sp>
      <p:graphicFrame>
        <p:nvGraphicFramePr>
          <p:cNvPr id="22" name="表格 21"/>
          <p:cNvGraphicFramePr>
            <a:graphicFrameLocks noGrp="1"/>
          </p:cNvGraphicFramePr>
          <p:nvPr/>
        </p:nvGraphicFramePr>
        <p:xfrm>
          <a:off x="70941" y="7242748"/>
          <a:ext cx="4462780" cy="714375"/>
        </p:xfrm>
        <a:graphic>
          <a:graphicData uri="http://schemas.openxmlformats.org/drawingml/2006/table">
            <a:tbl>
              <a:tblPr/>
              <a:tblGrid>
                <a:gridCol w="1325245"/>
                <a:gridCol w="768985"/>
                <a:gridCol w="1059815"/>
                <a:gridCol w="1308735"/>
              </a:tblGrid>
              <a:tr h="224155"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zh-TW" sz="950">
                          <a:latin typeface="MingLiU"/>
                          <a:ea typeface="MingLiU"/>
                        </a:rPr>
                        <a:t>包装方式</a:t>
                      </a:r>
                      <a:endParaRPr lang="zh-TW" sz="9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>
                      <a:spAutoFit/>
                    </a:bodyPr>
                    <a:p>
                      <a:pPr marL="929005" indent="0"/>
                      <a:r>
                        <a:rPr lang="zh-TW" sz="950">
                          <a:latin typeface="MingLiU"/>
                          <a:ea typeface="MingLiU"/>
                        </a:rPr>
                        <a:t>可选配置</a:t>
                      </a:r>
                      <a:endParaRPr lang="zh-TW" sz="9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 hMerge="1">
                  <a:tcPr marL="0" marR="0" marT="0" marB="0"/>
                </a:tc>
                <a:tc hMerge="1">
                  <a:tcPr marL="0" marR="0" marT="0" marB="0"/>
                </a:tc>
              </a:tr>
              <a:tr h="161925"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zh-TW" sz="650">
                          <a:latin typeface="MingLiU"/>
                          <a:ea typeface="MingLiU"/>
                        </a:rPr>
                        <a:t>毎箱容員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292100"/>
                      <a:r>
                        <a:rPr lang="zh-TW" sz="600">
                          <a:latin typeface="Arial" panose="020B0604020202020204"/>
                          <a:ea typeface="Arial" panose="020B0604020202020204"/>
                        </a:rPr>
                        <a:t>31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片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90500"/>
                      <a:r>
                        <a:rPr lang="zh-TW" sz="650">
                          <a:latin typeface="MingLiU"/>
                          <a:ea typeface="MingLiU"/>
                        </a:rPr>
                        <a:t>连接器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 anchor="b"/>
                </a:tc>
                <a:tc>
                  <a:txBody>
                    <a:bodyPr>
                      <a:spAutoFit/>
                    </a:bodyPr>
                    <a:p>
                      <a:pPr indent="165100" algn="just"/>
                      <a:r>
                        <a:rPr lang="en-US" sz="650">
                          <a:latin typeface="MingLiU"/>
                        </a:rPr>
                        <a:t>□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原装</a:t>
                      </a:r>
                      <a:r>
                        <a:rPr lang="en-US" sz="600">
                          <a:latin typeface="Arial" panose="020B0604020202020204"/>
                        </a:rPr>
                        <a:t>MC</a:t>
                      </a:r>
                      <a:endParaRPr lang="en-US" sz="600">
                        <a:latin typeface="Arial" panose="020B0604020202020204"/>
                      </a:endParaRPr>
                    </a:p>
                  </a:txBody>
                  <a:tcPr marL="0" marR="0" marT="0" marB="0" anchor="b"/>
                </a:tc>
              </a:tr>
              <a:tr h="170180"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en-US" sz="600">
                          <a:latin typeface="Arial" panose="020B0604020202020204"/>
                        </a:rPr>
                        <a:t>17.5m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平板装车量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>
                    <a:solidFill>
                      <a:srgbClr val="DAD9D9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indent="292100"/>
                      <a:r>
                        <a:rPr lang="zh-TW" sz="600">
                          <a:latin typeface="Arial" panose="020B0604020202020204"/>
                          <a:ea typeface="Arial" panose="020B0604020202020204"/>
                        </a:rPr>
                        <a:t>775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片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900"/>
                    </a:p>
                  </a:txBody>
                  <a:tcPr marL="0" marR="0" marT="0" marB="0"/>
                </a:tc>
              </a:tr>
              <a:tr h="158115">
                <a:tc>
                  <a:txBody>
                    <a:bodyPr>
                      <a:spAutoFit/>
                    </a:bodyPr>
                    <a:p>
                      <a:pPr indent="304800"/>
                      <a:r>
                        <a:rPr lang="en-US" sz="600">
                          <a:latin typeface="Arial" panose="020B0604020202020204"/>
                        </a:rPr>
                        <a:t>13.5m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平板装车量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>
                    <a:solidFill>
                      <a:srgbClr val="DAD9D9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pPr indent="292100"/>
                      <a:r>
                        <a:rPr lang="zh-TW" sz="600">
                          <a:latin typeface="Arial" panose="020B0604020202020204"/>
                          <a:ea typeface="Arial" panose="020B0604020202020204"/>
                        </a:rPr>
                        <a:t>527</a:t>
                      </a:r>
                      <a:r>
                        <a:rPr lang="zh-TW" sz="650">
                          <a:latin typeface="MingLiU"/>
                          <a:ea typeface="MingLiU"/>
                        </a:rPr>
                        <a:t>片</a:t>
                      </a:r>
                      <a:endParaRPr lang="zh-TW" sz="650">
                        <a:latin typeface="MingLiU"/>
                        <a:ea typeface="MingLiU"/>
                      </a:endParaRPr>
                    </a:p>
                  </a:txBody>
                  <a:tcPr marL="0" marR="0" marT="0" marB="0">
                    <a:solidFill>
                      <a:srgbClr val="DAD9D9"/>
                    </a:solidFill>
                  </a:tcPr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  <a:tc>
                  <a:txBody>
                    <a:bodyPr>
                      <a:spAutoFit/>
                    </a:bodyPr>
                    <a:p>
                      <a:endParaRPr sz="800"/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3" name="矩形 22"/>
          <p:cNvSpPr/>
          <p:nvPr/>
        </p:nvSpPr>
        <p:spPr>
          <a:xfrm>
            <a:off x="5356527" y="4209354"/>
            <a:ext cx="290874" cy="120504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650">
                <a:latin typeface="MingLiU"/>
                <a:ea typeface="MingLiU"/>
              </a:rPr>
              <a:t>背视图</a:t>
            </a:r>
            <a:endParaRPr lang="zh-TW" sz="650">
              <a:latin typeface="MingLiU"/>
              <a:ea typeface="MingLiU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368992" y="5593080"/>
            <a:ext cx="1130251" cy="108038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不同温度下电流电压曲线</a:t>
            </a:r>
            <a:r>
              <a:rPr lang="en-US" sz="550" b="1">
                <a:latin typeface="Arial" panose="020B0604020202020204"/>
              </a:rPr>
              <a:t>[6«0W)</a:t>
            </a:r>
            <a:endParaRPr lang="en-US" sz="550" b="1">
              <a:latin typeface="Arial" panose="020B0604020202020204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5356527" y="8422864"/>
            <a:ext cx="1026368" cy="8726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 algn="just"/>
            <a:r>
              <a:rPr lang="zh-TW" sz="450">
                <a:latin typeface="MingLiU"/>
                <a:ea typeface="MingLiU"/>
              </a:rPr>
              <a:t>注意;使用产品前阅读安全与安装说明。</a:t>
            </a:r>
            <a:endParaRPr lang="zh-TW" sz="450">
              <a:latin typeface="MingLiU"/>
              <a:ea typeface="MingLiU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393925" y="7076535"/>
            <a:ext cx="1741085" cy="103883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zh-TW" sz="600">
                <a:latin typeface="MingLiU"/>
                <a:ea typeface="MingLiU"/>
              </a:rPr>
              <a:t>不同福照度下电流电压曲线/功寧电压曲线</a:t>
            </a:r>
            <a:r>
              <a:rPr lang="en-US" sz="550" b="1">
                <a:latin typeface="Arial" panose="020B0604020202020204"/>
              </a:rPr>
              <a:t>[660W]</a:t>
            </a:r>
            <a:endParaRPr lang="en-US" sz="550" b="1">
              <a:latin typeface="Arial" panose="020B0604020202020204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781807" y="7338321"/>
            <a:ext cx="265941" cy="70641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>
            <a:noAutofit/>
          </a:bodyPr>
          <a:p>
            <a:pPr indent="0"/>
            <a:r>
              <a:rPr lang="en-US" sz="500">
                <a:solidFill>
                  <a:srgbClr val="70B345"/>
                </a:solidFill>
                <a:latin typeface="Arial" panose="020B0604020202020204"/>
              </a:rPr>
              <a:t>BOOW/m</a:t>
            </a:r>
            <a:r>
              <a:rPr lang="en-US" sz="500" baseline="30000">
                <a:solidFill>
                  <a:srgbClr val="70B345"/>
                </a:solidFill>
                <a:latin typeface="Arial" panose="020B0604020202020204"/>
              </a:rPr>
              <a:t>2</a:t>
            </a:r>
            <a:endParaRPr lang="en-US" sz="500" baseline="30000">
              <a:solidFill>
                <a:srgbClr val="70B345"/>
              </a:solidFill>
              <a:latin typeface="Arial" panose="020B0604020202020204"/>
            </a:endParaRPr>
          </a:p>
        </p:txBody>
      </p:sp>
      <p:pic>
        <p:nvPicPr>
          <p:cNvPr id="7" name="图片 6" descr="e884384278016faeb00f4f73bb943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90" y="9450070"/>
            <a:ext cx="7559040" cy="62801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p="http://schemas.openxmlformats.org/presentationml/2006/main">
  <p:tag name="KSO_WPP_MARK_KEY" val="1cabaf77-a348-45e6-a74e-bf2624f6e8c4"/>
  <p:tag name="COMMONDATA" val="eyJoZGlkIjoiOWU1ZWJmY2Q4ZjdjZjAyM2IyYzE2OTE3YTI2NDliZm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5494</Words>
  <Application>WPS 演示</Application>
  <PresentationFormat/>
  <Paragraphs>1487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</vt:lpstr>
      <vt:lpstr>MingLiU</vt:lpstr>
      <vt:lpstr>Segoe Print</vt:lpstr>
      <vt:lpstr>Times New Roman</vt:lpstr>
      <vt:lpstr>Calibri</vt:lpstr>
      <vt:lpstr>Arial Unicode MS</vt:lpstr>
      <vt:lpstr>MS PGothic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LY-T-TDD-059-100  LR4-72HPH 425-455M（35-35&amp;25框-双认证）-V11</dc:title>
  <dc:creator/>
  <cp:lastModifiedBy>清清之秋</cp:lastModifiedBy>
  <cp:revision>9</cp:revision>
  <dcterms:created xsi:type="dcterms:W3CDTF">2023-02-28T08:24:00Z</dcterms:created>
  <dcterms:modified xsi:type="dcterms:W3CDTF">2023-03-07T09:55:55Z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AB93CB1F06654F1C9EC8DC8949FCAC2F</vt:lpwstr>
  </property>
  <property fmtid="{D5CDD505-2E9C-101B-9397-08002B2CF9AE}" pid="3" name="KSOProductBuildVer">
    <vt:lpwstr>2052-11.1.0.13703</vt:lpwstr>
  </property>
</Properties>
</file>